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4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461366"/>
          </a:xfrm>
          <a:prstGeom prst="rect">
            <a:avLst/>
          </a:prstGeom>
        </p:spPr>
        <p:txBody>
          <a:bodyPr anchor="t"/>
          <a:lstStyle>
            <a:lvl1pPr marL="0" indent="0" algn="ctr">
              <a:spcBef>
                <a:spcPts val="0"/>
              </a:spcBef>
              <a:buSzTx/>
              <a:buNone/>
              <a:defRPr sz="2400" i="1"/>
            </a:lvl1pPr>
            <a:lvl2pPr marL="777875" indent="-333375" algn="ctr">
              <a:spcBef>
                <a:spcPts val="0"/>
              </a:spcBef>
              <a:defRPr sz="2400" i="1"/>
            </a:lvl2pPr>
            <a:lvl3pPr marL="1222375" indent="-333375" algn="ctr">
              <a:spcBef>
                <a:spcPts val="0"/>
              </a:spcBef>
              <a:defRPr sz="2400" i="1"/>
            </a:lvl3pPr>
            <a:lvl4pPr marL="1666875" indent="-333375" algn="ctr">
              <a:spcBef>
                <a:spcPts val="0"/>
              </a:spcBef>
              <a:defRPr sz="2400" i="1"/>
            </a:lvl4pPr>
            <a:lvl5pPr marL="2111375" indent="-333375" algn="ctr">
              <a:spcBef>
                <a:spcPts val="0"/>
              </a:spcBef>
              <a:defRPr sz="24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270000" y="4267112"/>
            <a:ext cx="10464800" cy="609777"/>
          </a:xfrm>
          <a:prstGeom prst="rect">
            <a:avLst/>
          </a:prstGeom>
        </p:spPr>
        <p:txBody>
          <a:body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https://www.stratfordk12.org/uploaded/District/Board_of_Education/BOE_minutes_agendas/2018-2019_Min_Agenda/April_Enrollment_2019.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care logo.png" descr="care logo.png"/>
          <p:cNvPicPr>
            <a:picLocks noChangeAspect="1"/>
          </p:cNvPicPr>
          <p:nvPr/>
        </p:nvPicPr>
        <p:blipFill>
          <a:blip r:embed="rId2">
            <a:extLst/>
          </a:blip>
          <a:srcRect t="3514" r="1505"/>
          <a:stretch>
            <a:fillRect/>
          </a:stretch>
        </p:blipFill>
        <p:spPr>
          <a:xfrm>
            <a:off x="2095499" y="779659"/>
            <a:ext cx="8681146" cy="850404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3"/>
          <p:cNvSpPr txBox="1"/>
          <p:nvPr/>
        </p:nvSpPr>
        <p:spPr>
          <a:xfrm>
            <a:off x="939800" y="1752600"/>
            <a:ext cx="11430000" cy="370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defTabSz="457200">
              <a:lnSpc>
                <a:spcPts val="5100"/>
              </a:lnSpc>
              <a:defRPr sz="2200">
                <a:latin typeface="Arial Black"/>
                <a:ea typeface="Arial Black"/>
                <a:cs typeface="Arial Black"/>
                <a:sym typeface="Arial Black"/>
              </a:defRPr>
            </a:pPr>
            <a:r>
              <a:t>6. Do you feel that the Stratford School System is open to the ideas / suggestions of educators, parents and the public? </a:t>
            </a:r>
            <a:endParaRPr sz="1900">
              <a:latin typeface="Arial"/>
              <a:ea typeface="Arial"/>
              <a:cs typeface="Arial"/>
              <a:sym typeface="Arial"/>
            </a:endParaRPr>
          </a:p>
          <a:p>
            <a:pPr algn="l" defTabSz="457200">
              <a:lnSpc>
                <a:spcPts val="5100"/>
              </a:lnSpc>
              <a:defRPr sz="2200">
                <a:latin typeface="Arial Black"/>
                <a:ea typeface="Arial Black"/>
                <a:cs typeface="Arial Black"/>
                <a:sym typeface="Arial Black"/>
              </a:defRPr>
            </a:pPr>
            <a:endParaRPr sz="1900">
              <a:latin typeface="Arial"/>
              <a:ea typeface="Arial"/>
              <a:cs typeface="Arial"/>
              <a:sym typeface="Arial"/>
            </a:endParaRPr>
          </a:p>
          <a:p>
            <a:pPr algn="l" defTabSz="457200">
              <a:lnSpc>
                <a:spcPts val="4400"/>
              </a:lnSpc>
              <a:defRPr sz="2200">
                <a:latin typeface="Arial Black"/>
                <a:ea typeface="Arial Black"/>
                <a:cs typeface="Arial Black"/>
                <a:sym typeface="Arial Black"/>
              </a:defRPr>
            </a:pPr>
            <a:r>
              <a:t>a. Yes </a:t>
            </a:r>
            <a:endParaRPr sz="1900">
              <a:latin typeface="Arial"/>
              <a:ea typeface="Arial"/>
              <a:cs typeface="Arial"/>
              <a:sym typeface="Arial"/>
            </a:endParaRPr>
          </a:p>
          <a:p>
            <a:pPr algn="l" defTabSz="457200">
              <a:lnSpc>
                <a:spcPts val="4500"/>
              </a:lnSpc>
              <a:defRPr sz="2200">
                <a:latin typeface="Arial Black"/>
                <a:ea typeface="Arial Black"/>
                <a:cs typeface="Arial Black"/>
                <a:sym typeface="Arial Black"/>
              </a:defRPr>
            </a:pPr>
            <a:r>
              <a:t>b. No </a:t>
            </a:r>
            <a:endParaRPr sz="1900">
              <a:latin typeface="Arial"/>
              <a:ea typeface="Arial"/>
              <a:cs typeface="Arial"/>
              <a:sym typeface="Arial"/>
            </a:endParaRPr>
          </a:p>
          <a:p>
            <a:pPr algn="l" defTabSz="457200">
              <a:lnSpc>
                <a:spcPts val="4500"/>
              </a:lnSpc>
              <a:defRPr sz="2200">
                <a:latin typeface="Arial Black"/>
                <a:ea typeface="Arial Black"/>
                <a:cs typeface="Arial Black"/>
                <a:sym typeface="Arial Black"/>
              </a:defRPr>
            </a:pPr>
            <a:r>
              <a:t>c. Somewhat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3"/>
          <p:cNvSpPr txBox="1"/>
          <p:nvPr/>
        </p:nvSpPr>
        <p:spPr>
          <a:xfrm>
            <a:off x="1244600" y="1524000"/>
            <a:ext cx="10744200" cy="2911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defTabSz="457200">
              <a:lnSpc>
                <a:spcPts val="4400"/>
              </a:lnSpc>
              <a:defRPr sz="1900">
                <a:latin typeface="Arial Black"/>
                <a:ea typeface="Arial Black"/>
                <a:cs typeface="Arial Black"/>
                <a:sym typeface="Arial Black"/>
              </a:defRPr>
            </a:pPr>
            <a:r>
              <a:t>7. Do you believe that there is an achievement gap within the Stratford School System between white students and students of color? </a:t>
            </a:r>
            <a:endParaRPr>
              <a:latin typeface="Arial"/>
              <a:ea typeface="Arial"/>
              <a:cs typeface="Arial"/>
              <a:sym typeface="Arial"/>
            </a:endParaRPr>
          </a:p>
          <a:p>
            <a:pPr algn="l" defTabSz="457200">
              <a:lnSpc>
                <a:spcPts val="4500"/>
              </a:lnSpc>
              <a:defRPr sz="1900">
                <a:latin typeface="Arial Black"/>
                <a:ea typeface="Arial Black"/>
                <a:cs typeface="Arial Black"/>
                <a:sym typeface="Arial Black"/>
              </a:defRPr>
            </a:pPr>
            <a:r>
              <a:t>a. Yes </a:t>
            </a:r>
            <a:endParaRPr>
              <a:latin typeface="Arial"/>
              <a:ea typeface="Arial"/>
              <a:cs typeface="Arial"/>
              <a:sym typeface="Arial"/>
            </a:endParaRPr>
          </a:p>
          <a:p>
            <a:pPr algn="l" defTabSz="457200">
              <a:lnSpc>
                <a:spcPts val="4400"/>
              </a:lnSpc>
              <a:defRPr sz="1900">
                <a:latin typeface="Arial Black"/>
                <a:ea typeface="Arial Black"/>
                <a:cs typeface="Arial Black"/>
                <a:sym typeface="Arial Black"/>
              </a:defRPr>
            </a:pPr>
            <a:r>
              <a:t>b. No </a:t>
            </a:r>
            <a:endParaRPr>
              <a:latin typeface="Arial"/>
              <a:ea typeface="Arial"/>
              <a:cs typeface="Arial"/>
              <a:sym typeface="Arial"/>
            </a:endParaRPr>
          </a:p>
          <a:p>
            <a:pPr algn="l" defTabSz="457200">
              <a:lnSpc>
                <a:spcPts val="4900"/>
              </a:lnSpc>
              <a:defRPr sz="1900">
                <a:latin typeface="Arial Black"/>
                <a:ea typeface="Arial Black"/>
                <a:cs typeface="Arial Black"/>
                <a:sym typeface="Arial Black"/>
              </a:defRPr>
            </a:pPr>
            <a:r>
              <a:t>c. Not-Certain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3" descr="Picture 3"/>
          <p:cNvPicPr>
            <a:picLocks noChangeAspect="1"/>
          </p:cNvPicPr>
          <p:nvPr/>
        </p:nvPicPr>
        <p:blipFill>
          <a:blip r:embed="rId2">
            <a:extLst/>
          </a:blip>
          <a:stretch>
            <a:fillRect/>
          </a:stretch>
        </p:blipFill>
        <p:spPr>
          <a:xfrm>
            <a:off x="863600" y="838200"/>
            <a:ext cx="10033429" cy="4614372"/>
          </a:xfrm>
          <a:prstGeom prst="rect">
            <a:avLst/>
          </a:prstGeom>
          <a:ln w="12700">
            <a:miter lim="400000"/>
          </a:ln>
        </p:spPr>
      </p:pic>
      <p:sp>
        <p:nvSpPr>
          <p:cNvPr id="154" name="Math"/>
          <p:cNvSpPr txBox="1"/>
          <p:nvPr/>
        </p:nvSpPr>
        <p:spPr>
          <a:xfrm>
            <a:off x="4810501" y="43978"/>
            <a:ext cx="1936395" cy="1018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100"/>
            </a:lvl1pPr>
          </a:lstStyle>
          <a:p>
            <a:r>
              <a:t>Math</a:t>
            </a:r>
          </a:p>
        </p:txBody>
      </p:sp>
      <p:sp>
        <p:nvSpPr>
          <p:cNvPr id="155" name="ELA"/>
          <p:cNvSpPr txBox="1"/>
          <p:nvPr/>
        </p:nvSpPr>
        <p:spPr>
          <a:xfrm>
            <a:off x="4996816" y="4265735"/>
            <a:ext cx="1563765" cy="10189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100"/>
            </a:lvl1pPr>
          </a:lstStyle>
          <a:p>
            <a:r>
              <a:t>ELA</a:t>
            </a:r>
          </a:p>
        </p:txBody>
      </p:sp>
      <p:pic>
        <p:nvPicPr>
          <p:cNvPr id="156" name="Picture 2" descr="Picture 2"/>
          <p:cNvPicPr>
            <a:picLocks noChangeAspect="1"/>
          </p:cNvPicPr>
          <p:nvPr/>
        </p:nvPicPr>
        <p:blipFill>
          <a:blip r:embed="rId3">
            <a:extLst/>
          </a:blip>
          <a:stretch>
            <a:fillRect/>
          </a:stretch>
        </p:blipFill>
        <p:spPr>
          <a:xfrm>
            <a:off x="1147167" y="5377730"/>
            <a:ext cx="9786128" cy="3934000"/>
          </a:xfrm>
          <a:prstGeom prst="rect">
            <a:avLst/>
          </a:prstGeom>
          <a:ln w="12700">
            <a:miter lim="400000"/>
          </a:ln>
        </p:spPr>
      </p:pic>
      <p:sp>
        <p:nvSpPr>
          <p:cNvPr id="157" name="http://edsight.ct.gov/SASPortal/main.do"/>
          <p:cNvSpPr txBox="1"/>
          <p:nvPr/>
        </p:nvSpPr>
        <p:spPr>
          <a:xfrm>
            <a:off x="1233752" y="8478172"/>
            <a:ext cx="2940102" cy="287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00"/>
            </a:lvl1pPr>
          </a:lstStyle>
          <a:p>
            <a:r>
              <a:t>http://edsight.ct.gov/SASPortal/main.do</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7. Do you believe that there is an achievement gap within the Stratford School System between white…"/>
          <p:cNvSpPr txBox="1"/>
          <p:nvPr/>
        </p:nvSpPr>
        <p:spPr>
          <a:xfrm>
            <a:off x="558800" y="669507"/>
            <a:ext cx="12039600" cy="74635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ts val="4900"/>
              </a:lnSpc>
              <a:defRPr sz="2000">
                <a:latin typeface="Arial Black"/>
                <a:ea typeface="Arial Black"/>
                <a:cs typeface="Arial Black"/>
                <a:sym typeface="Arial Black"/>
              </a:defRPr>
            </a:pPr>
            <a:r>
              <a:t>8. How would you rate the Stratford School System: </a:t>
            </a:r>
            <a:endParaRPr sz="1900">
              <a:latin typeface="Arial"/>
              <a:ea typeface="Arial"/>
              <a:cs typeface="Arial"/>
              <a:sym typeface="Arial"/>
            </a:endParaRPr>
          </a:p>
          <a:p>
            <a:pPr algn="l" defTabSz="457200">
              <a:lnSpc>
                <a:spcPts val="4700"/>
              </a:lnSpc>
              <a:defRPr sz="1900">
                <a:latin typeface="Arial Black"/>
                <a:ea typeface="Arial Black"/>
                <a:cs typeface="Arial Black"/>
                <a:sym typeface="Arial Black"/>
              </a:defRPr>
            </a:pPr>
            <a:r>
              <a:t>a. Poor </a:t>
            </a:r>
            <a:endParaRPr>
              <a:latin typeface="Arial"/>
              <a:ea typeface="Arial"/>
              <a:cs typeface="Arial"/>
              <a:sym typeface="Arial"/>
            </a:endParaRPr>
          </a:p>
          <a:p>
            <a:pPr algn="l" defTabSz="457200">
              <a:lnSpc>
                <a:spcPts val="4700"/>
              </a:lnSpc>
              <a:defRPr sz="1900">
                <a:latin typeface="Arial Black"/>
                <a:ea typeface="Arial Black"/>
                <a:cs typeface="Arial Black"/>
                <a:sym typeface="Arial Black"/>
              </a:defRPr>
            </a:pPr>
            <a:r>
              <a:t>b. Fair </a:t>
            </a:r>
            <a:endParaRPr>
              <a:latin typeface="Arial"/>
              <a:ea typeface="Arial"/>
              <a:cs typeface="Arial"/>
              <a:sym typeface="Arial"/>
            </a:endParaRPr>
          </a:p>
          <a:p>
            <a:pPr algn="l" defTabSz="457200">
              <a:lnSpc>
                <a:spcPts val="4700"/>
              </a:lnSpc>
              <a:defRPr sz="1900">
                <a:latin typeface="Arial Black"/>
                <a:ea typeface="Arial Black"/>
                <a:cs typeface="Arial Black"/>
                <a:sym typeface="Arial Black"/>
              </a:defRPr>
            </a:pPr>
            <a:r>
              <a:t>c. Good </a:t>
            </a:r>
            <a:endParaRPr>
              <a:latin typeface="Arial"/>
              <a:ea typeface="Arial"/>
              <a:cs typeface="Arial"/>
              <a:sym typeface="Arial"/>
            </a:endParaRPr>
          </a:p>
          <a:p>
            <a:pPr algn="l" defTabSz="457200">
              <a:lnSpc>
                <a:spcPts val="4900"/>
              </a:lnSpc>
              <a:defRPr sz="1900">
                <a:latin typeface="Arial Black"/>
                <a:ea typeface="Arial Black"/>
                <a:cs typeface="Arial Black"/>
                <a:sym typeface="Arial Black"/>
              </a:defRPr>
            </a:pPr>
            <a:r>
              <a:t>d. Very Good </a:t>
            </a:r>
            <a:endParaRPr>
              <a:latin typeface="Arial"/>
              <a:ea typeface="Arial"/>
              <a:cs typeface="Arial"/>
              <a:sym typeface="Arial"/>
            </a:endParaRPr>
          </a:p>
          <a:p>
            <a:pPr algn="l" defTabSz="457200">
              <a:lnSpc>
                <a:spcPts val="4900"/>
              </a:lnSpc>
              <a:defRPr sz="1900">
                <a:latin typeface="Arial Black"/>
                <a:ea typeface="Arial Black"/>
                <a:cs typeface="Arial Black"/>
                <a:sym typeface="Arial Black"/>
              </a:defRPr>
            </a:pPr>
            <a:r>
              <a:t>e. Excellent </a:t>
            </a:r>
          </a:p>
          <a:p>
            <a:pPr algn="l" defTabSz="457200">
              <a:lnSpc>
                <a:spcPts val="4900"/>
              </a:lnSpc>
              <a:defRPr sz="1900">
                <a:latin typeface="Arial"/>
                <a:ea typeface="Arial"/>
                <a:cs typeface="Arial"/>
                <a:sym typeface="Arial"/>
              </a:defRPr>
            </a:pPr>
            <a:endParaRPr/>
          </a:p>
          <a:p>
            <a:pPr algn="l" defTabSz="457200">
              <a:lnSpc>
                <a:spcPts val="4900"/>
              </a:lnSpc>
              <a:defRPr sz="1900">
                <a:latin typeface="Arial Black"/>
                <a:ea typeface="Arial Black"/>
                <a:cs typeface="Arial Black"/>
                <a:sym typeface="Arial Black"/>
              </a:defRPr>
            </a:pPr>
            <a:r>
              <a:t>9. Overall, did you have a professionally satisfying experience working in the </a:t>
            </a:r>
          </a:p>
          <a:p>
            <a:pPr algn="l" defTabSz="457200">
              <a:lnSpc>
                <a:spcPts val="4900"/>
              </a:lnSpc>
              <a:defRPr sz="1900">
                <a:latin typeface="Arial Black"/>
                <a:ea typeface="Arial Black"/>
                <a:cs typeface="Arial Black"/>
                <a:sym typeface="Arial Black"/>
              </a:defRPr>
            </a:pPr>
            <a:r>
              <a:t>Stratford School System? </a:t>
            </a:r>
            <a:endParaRPr>
              <a:latin typeface="Arial"/>
              <a:ea typeface="Arial"/>
              <a:cs typeface="Arial"/>
              <a:sym typeface="Arial"/>
            </a:endParaRPr>
          </a:p>
          <a:p>
            <a:pPr algn="l" defTabSz="457200">
              <a:lnSpc>
                <a:spcPts val="4700"/>
              </a:lnSpc>
              <a:defRPr sz="1900">
                <a:latin typeface="Arial Black"/>
                <a:ea typeface="Arial Black"/>
                <a:cs typeface="Arial Black"/>
                <a:sym typeface="Arial Black"/>
              </a:defRPr>
            </a:pPr>
            <a:r>
              <a:t>a. Yes </a:t>
            </a:r>
            <a:endParaRPr>
              <a:latin typeface="Arial"/>
              <a:ea typeface="Arial"/>
              <a:cs typeface="Arial"/>
              <a:sym typeface="Arial"/>
            </a:endParaRPr>
          </a:p>
          <a:p>
            <a:pPr algn="l" defTabSz="457200">
              <a:lnSpc>
                <a:spcPts val="5100"/>
              </a:lnSpc>
              <a:defRPr sz="1900">
                <a:latin typeface="Arial Black"/>
                <a:ea typeface="Arial Black"/>
                <a:cs typeface="Arial Black"/>
                <a:sym typeface="Arial Black"/>
              </a:defRPr>
            </a:pPr>
            <a:r>
              <a:t>b. No </a:t>
            </a:r>
            <a:endParaRPr>
              <a:latin typeface="Arial"/>
              <a:ea typeface="Arial"/>
              <a:cs typeface="Arial"/>
              <a:sym typeface="Arial"/>
            </a:endParaRPr>
          </a:p>
          <a:p>
            <a:pPr algn="l" defTabSz="457200">
              <a:lnSpc>
                <a:spcPts val="5100"/>
              </a:lnSpc>
              <a:defRPr sz="1900">
                <a:latin typeface="Arial Black"/>
                <a:ea typeface="Arial Black"/>
                <a:cs typeface="Arial Black"/>
                <a:sym typeface="Arial Black"/>
              </a:defRPr>
            </a:pPr>
            <a:r>
              <a:t>c. N/A Comments (Use the reverse side if necessary):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How can we attract minority teachers to Stratford Public Schools?…"/>
          <p:cNvSpPr txBox="1">
            <a:spLocks noGrp="1"/>
          </p:cNvSpPr>
          <p:nvPr>
            <p:ph type="body" idx="1"/>
          </p:nvPr>
        </p:nvSpPr>
        <p:spPr>
          <a:xfrm>
            <a:off x="952500" y="593179"/>
            <a:ext cx="11099800" cy="8284120"/>
          </a:xfrm>
          <a:prstGeom prst="rect">
            <a:avLst/>
          </a:prstGeom>
        </p:spPr>
        <p:txBody>
          <a:bodyPr/>
          <a:lstStyle/>
          <a:p>
            <a:r>
              <a:t>How can we attract minority teachers to Stratford Public Schools?</a:t>
            </a:r>
          </a:p>
          <a:p>
            <a:endParaRPr/>
          </a:p>
          <a:p>
            <a:r>
              <a:t>How can we support the retention of minority teachers?</a:t>
            </a:r>
          </a:p>
          <a:p>
            <a:endParaRPr/>
          </a:p>
          <a:p>
            <a:r>
              <a:t>How can we narrow the achievement gap?</a:t>
            </a:r>
          </a:p>
        </p:txBody>
      </p:sp>
      <p:sp>
        <p:nvSpPr>
          <p:cNvPr id="163" name="Breakout Group Session"/>
          <p:cNvSpPr txBox="1"/>
          <p:nvPr/>
        </p:nvSpPr>
        <p:spPr>
          <a:xfrm>
            <a:off x="1752244" y="541871"/>
            <a:ext cx="8887337" cy="795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600" b="1">
                <a:latin typeface="+mn-lt"/>
                <a:ea typeface="+mn-ea"/>
                <a:cs typeface="+mn-cs"/>
                <a:sym typeface="Helvetica Neue"/>
              </a:defRPr>
            </a:lvl1pPr>
          </a:lstStyle>
          <a:p>
            <a:r>
              <a:t>Breakout Group Session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 Placeholder 2"/>
          <p:cNvSpPr txBox="1">
            <a:spLocks noGrp="1"/>
          </p:cNvSpPr>
          <p:nvPr>
            <p:ph type="body" idx="1"/>
          </p:nvPr>
        </p:nvSpPr>
        <p:spPr>
          <a:xfrm>
            <a:off x="952500" y="370764"/>
            <a:ext cx="11099800" cy="8506536"/>
          </a:xfrm>
          <a:prstGeom prst="rect">
            <a:avLst/>
          </a:prstGeom>
        </p:spPr>
        <p:txBody>
          <a:bodyPr/>
          <a:lstStyle/>
          <a:p>
            <a:pPr marL="0" indent="0" algn="ctr" defTabSz="457200">
              <a:lnSpc>
                <a:spcPct val="107916"/>
              </a:lnSpc>
              <a:spcBef>
                <a:spcPts val="800"/>
              </a:spcBef>
              <a:buSzTx/>
              <a:buNone/>
              <a:defRPr sz="1800">
                <a:uFill>
                  <a:solidFill>
                    <a:srgbClr val="000000"/>
                  </a:solidFill>
                </a:uFill>
                <a:latin typeface="Calibri"/>
                <a:ea typeface="Calibri"/>
                <a:cs typeface="Calibri"/>
                <a:sym typeface="Calibri"/>
              </a:defRPr>
            </a:pPr>
            <a:r>
              <a:t>Guiding Questions</a:t>
            </a:r>
          </a:p>
          <a:p>
            <a:pPr marL="0" indent="0" algn="ctr" defTabSz="457200">
              <a:lnSpc>
                <a:spcPct val="107916"/>
              </a:lnSpc>
              <a:spcBef>
                <a:spcPts val="800"/>
              </a:spcBef>
              <a:buSzTx/>
              <a:buNone/>
              <a:defRPr sz="1800">
                <a:uFill>
                  <a:solidFill>
                    <a:srgbClr val="000000"/>
                  </a:solidFill>
                </a:uFill>
                <a:latin typeface="Calibri"/>
                <a:ea typeface="Calibri"/>
                <a:cs typeface="Calibri"/>
                <a:sym typeface="Calibri"/>
              </a:defRPr>
            </a:pPr>
            <a:endParaRPr/>
          </a:p>
          <a:p>
            <a:pPr marL="0" indent="0" defTabSz="457200">
              <a:lnSpc>
                <a:spcPct val="107916"/>
              </a:lnSpc>
              <a:spcBef>
                <a:spcPts val="800"/>
              </a:spcBef>
              <a:buSzTx/>
              <a:buNone/>
              <a:defRPr sz="1800">
                <a:uFill>
                  <a:solidFill>
                    <a:srgbClr val="000000"/>
                  </a:solidFill>
                </a:uFill>
                <a:latin typeface="Calibri"/>
                <a:ea typeface="Calibri"/>
                <a:cs typeface="Calibri"/>
                <a:sym typeface="Calibri"/>
              </a:defRPr>
            </a:pPr>
            <a:r>
              <a:t>The following are suggested guided questions that you might use to spur discussion in your small group. Please try to address question 1 and 2. If one question seems to be the major interest of the group, feel free to spend most of your time there. There will be one facilitator and note taker at your table. Choose one person to report out the top 3 ideas or discussion points from the group to the larger group. All ideas will be kept as data</a:t>
            </a:r>
          </a:p>
          <a:p>
            <a:pPr marL="0" indent="0" defTabSz="457200">
              <a:lnSpc>
                <a:spcPct val="107916"/>
              </a:lnSpc>
              <a:spcBef>
                <a:spcPts val="800"/>
              </a:spcBef>
              <a:buSzTx/>
              <a:buNone/>
              <a:defRPr sz="1800">
                <a:uFill>
                  <a:solidFill>
                    <a:srgbClr val="000000"/>
                  </a:solidFill>
                </a:uFill>
                <a:latin typeface="Calibri"/>
                <a:ea typeface="Calibri"/>
                <a:cs typeface="Calibri"/>
                <a:sym typeface="Calibri"/>
              </a:defRPr>
            </a:pPr>
            <a:endParaRPr/>
          </a:p>
          <a:p>
            <a:pPr marL="685800" indent="-228600" defTabSz="457200">
              <a:lnSpc>
                <a:spcPct val="107916"/>
              </a:lnSpc>
              <a:spcBef>
                <a:spcPts val="800"/>
              </a:spcBef>
              <a:buSzPct val="100000"/>
              <a:buAutoNum type="arabicPeriod"/>
              <a:defRPr sz="1800">
                <a:uFill>
                  <a:solidFill>
                    <a:srgbClr val="000000"/>
                  </a:solidFill>
                </a:uFill>
                <a:latin typeface="Calibri"/>
                <a:ea typeface="Calibri"/>
                <a:cs typeface="Calibri"/>
                <a:sym typeface="Calibri"/>
              </a:defRPr>
            </a:pPr>
            <a:r>
              <a:t>How can schools attract teachers of color?</a:t>
            </a:r>
          </a:p>
          <a:p>
            <a:pPr marL="1143000" lvl="1" indent="-228600" defTabSz="457200">
              <a:lnSpc>
                <a:spcPct val="107916"/>
              </a:lnSpc>
              <a:spcBef>
                <a:spcPts val="800"/>
              </a:spcBef>
              <a:buSzPct val="100000"/>
              <a:buAutoNum type="alphaLcPeriod"/>
              <a:defRPr sz="1800">
                <a:uFill>
                  <a:solidFill>
                    <a:srgbClr val="000000"/>
                  </a:solidFill>
                </a:uFill>
                <a:latin typeface="Calibri"/>
                <a:ea typeface="Calibri"/>
                <a:cs typeface="Calibri"/>
                <a:sym typeface="Calibri"/>
              </a:defRPr>
            </a:pPr>
            <a:r>
              <a:t>What are the issues acting as barriers to finding, recruiting and supporting teachers of color.</a:t>
            </a:r>
          </a:p>
          <a:p>
            <a:pPr marL="1143000" lvl="1" indent="-228600" defTabSz="457200">
              <a:lnSpc>
                <a:spcPct val="107916"/>
              </a:lnSpc>
              <a:spcBef>
                <a:spcPts val="800"/>
              </a:spcBef>
              <a:buSzPct val="100000"/>
              <a:buAutoNum type="alphaLcPeriod"/>
              <a:defRPr sz="1800">
                <a:uFill>
                  <a:solidFill>
                    <a:srgbClr val="000000"/>
                  </a:solidFill>
                </a:uFill>
                <a:latin typeface="Calibri"/>
                <a:ea typeface="Calibri"/>
                <a:cs typeface="Calibri"/>
                <a:sym typeface="Calibri"/>
              </a:defRPr>
            </a:pPr>
            <a:r>
              <a:t>Have you had personal experiences or observed systems issues that can be remedied so that more minority teachers are hired and stay in the Stratford School System?</a:t>
            </a:r>
          </a:p>
          <a:p>
            <a:pPr marL="1143000" lvl="1" indent="-228600" defTabSz="457200">
              <a:lnSpc>
                <a:spcPct val="107916"/>
              </a:lnSpc>
              <a:spcBef>
                <a:spcPts val="800"/>
              </a:spcBef>
              <a:buSzPct val="100000"/>
              <a:buAutoNum type="alphaLcPeriod"/>
              <a:defRPr sz="1800">
                <a:uFill>
                  <a:solidFill>
                    <a:srgbClr val="000000"/>
                  </a:solidFill>
                </a:uFill>
                <a:latin typeface="Calibri"/>
                <a:ea typeface="Calibri"/>
                <a:cs typeface="Calibri"/>
                <a:sym typeface="Calibri"/>
              </a:defRPr>
            </a:pPr>
            <a:r>
              <a:t>Have you found any resources that might be helpful or informative as the system grapples with these issues?</a:t>
            </a:r>
          </a:p>
          <a:p>
            <a:pPr marL="914400" indent="0" defTabSz="457200">
              <a:lnSpc>
                <a:spcPct val="107916"/>
              </a:lnSpc>
              <a:spcBef>
                <a:spcPts val="800"/>
              </a:spcBef>
              <a:buSzTx/>
              <a:buNone/>
              <a:defRPr sz="1800">
                <a:uFill>
                  <a:solidFill>
                    <a:srgbClr val="000000"/>
                  </a:solidFill>
                </a:uFill>
                <a:latin typeface="Calibri"/>
                <a:ea typeface="Calibri"/>
                <a:cs typeface="Calibri"/>
                <a:sym typeface="Calibri"/>
              </a:defRPr>
            </a:pPr>
            <a:endParaRPr/>
          </a:p>
          <a:p>
            <a:pPr marL="685800" indent="-228600" defTabSz="457200">
              <a:lnSpc>
                <a:spcPct val="107916"/>
              </a:lnSpc>
              <a:spcBef>
                <a:spcPts val="800"/>
              </a:spcBef>
              <a:buSzPct val="100000"/>
              <a:buAutoNum type="arabicPeriod" startAt="2"/>
              <a:defRPr sz="1800">
                <a:uFill>
                  <a:solidFill>
                    <a:srgbClr val="000000"/>
                  </a:solidFill>
                </a:uFill>
                <a:latin typeface="Calibri"/>
                <a:ea typeface="Calibri"/>
                <a:cs typeface="Calibri"/>
                <a:sym typeface="Calibri"/>
              </a:defRPr>
            </a:pPr>
            <a:r>
              <a:t>Based on the information and data you have seen today, can you suggest any ideas that might help narrow the minority achievement gap. </a:t>
            </a:r>
          </a:p>
          <a:p>
            <a:pPr marL="1143000" lvl="1" indent="-228600" defTabSz="457200">
              <a:lnSpc>
                <a:spcPct val="107916"/>
              </a:lnSpc>
              <a:spcBef>
                <a:spcPts val="800"/>
              </a:spcBef>
              <a:buSzPct val="100000"/>
              <a:buAutoNum type="alphaLcPeriod"/>
              <a:defRPr sz="1800">
                <a:uFill>
                  <a:solidFill>
                    <a:srgbClr val="000000"/>
                  </a:solidFill>
                </a:uFill>
                <a:latin typeface="Calibri"/>
                <a:ea typeface="Calibri"/>
                <a:cs typeface="Calibri"/>
                <a:sym typeface="Calibri"/>
              </a:defRPr>
            </a:pPr>
            <a:r>
              <a:t>Have you had any personal experience attempting to narrow the gap</a:t>
            </a:r>
          </a:p>
          <a:p>
            <a:pPr marL="1143000" lvl="1" indent="-228600" defTabSz="457200">
              <a:lnSpc>
                <a:spcPct val="107916"/>
              </a:lnSpc>
              <a:spcBef>
                <a:spcPts val="800"/>
              </a:spcBef>
              <a:buSzPct val="100000"/>
              <a:buAutoNum type="alphaLcPeriod"/>
              <a:defRPr sz="1800">
                <a:uFill>
                  <a:solidFill>
                    <a:srgbClr val="000000"/>
                  </a:solidFill>
                </a:uFill>
                <a:latin typeface="Calibri"/>
                <a:ea typeface="Calibri"/>
                <a:cs typeface="Calibri"/>
                <a:sym typeface="Calibri"/>
              </a:defRPr>
            </a:pPr>
            <a:r>
              <a:t>What did you experience</a:t>
            </a:r>
          </a:p>
          <a:p>
            <a:pPr marL="1143000" lvl="1" indent="-228600" defTabSz="457200">
              <a:lnSpc>
                <a:spcPct val="107916"/>
              </a:lnSpc>
              <a:spcBef>
                <a:spcPts val="800"/>
              </a:spcBef>
              <a:buSzPct val="100000"/>
              <a:buAutoNum type="alphaLcPeriod"/>
              <a:defRPr sz="1800">
                <a:uFill>
                  <a:solidFill>
                    <a:srgbClr val="000000"/>
                  </a:solidFill>
                </a:uFill>
                <a:latin typeface="Calibri"/>
                <a:ea typeface="Calibri"/>
                <a:cs typeface="Calibri"/>
                <a:sym typeface="Calibri"/>
              </a:defRPr>
            </a:pPr>
            <a:r>
              <a:t>Have you found any resources that might be helpful or informative as the system grapples with these issues?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How can schools attract teachers of color?…"/>
          <p:cNvSpPr txBox="1">
            <a:spLocks noGrp="1"/>
          </p:cNvSpPr>
          <p:nvPr>
            <p:ph type="body" sz="half" idx="1"/>
          </p:nvPr>
        </p:nvSpPr>
        <p:spPr>
          <a:xfrm>
            <a:off x="633463" y="-349886"/>
            <a:ext cx="11099801" cy="4173804"/>
          </a:xfrm>
          <a:prstGeom prst="rect">
            <a:avLst/>
          </a:prstGeom>
        </p:spPr>
        <p:txBody>
          <a:bodyPr/>
          <a:lstStyle/>
          <a:p>
            <a:pPr marL="0" indent="0" defTabSz="457200">
              <a:lnSpc>
                <a:spcPct val="107916"/>
              </a:lnSpc>
              <a:spcBef>
                <a:spcPts val="800"/>
              </a:spcBef>
              <a:buSzTx/>
              <a:buNone/>
              <a:defRPr sz="2400">
                <a:uFill>
                  <a:solidFill>
                    <a:srgbClr val="000000"/>
                  </a:solidFill>
                </a:uFill>
                <a:latin typeface="Calibri"/>
                <a:ea typeface="Calibri"/>
                <a:cs typeface="Calibri"/>
                <a:sym typeface="Calibri"/>
              </a:defRPr>
            </a:pPr>
            <a:r>
              <a:t>How can schools attract teachers of color?</a:t>
            </a:r>
          </a:p>
          <a:p>
            <a:pPr marL="0" indent="0" defTabSz="457200">
              <a:lnSpc>
                <a:spcPct val="107916"/>
              </a:lnSpc>
              <a:spcBef>
                <a:spcPts val="800"/>
              </a:spcBef>
              <a:buSzTx/>
              <a:buNone/>
              <a:defRPr sz="2400">
                <a:uFill>
                  <a:solidFill>
                    <a:srgbClr val="000000"/>
                  </a:solidFill>
                </a:uFill>
                <a:latin typeface="Calibri"/>
                <a:ea typeface="Calibri"/>
                <a:cs typeface="Calibri"/>
                <a:sym typeface="Calibri"/>
              </a:defRPr>
            </a:pPr>
            <a:endParaRPr/>
          </a:p>
          <a:p>
            <a:pPr marL="0" lvl="1" indent="228600" defTabSz="457200">
              <a:lnSpc>
                <a:spcPct val="107916"/>
              </a:lnSpc>
              <a:spcBef>
                <a:spcPts val="800"/>
              </a:spcBef>
              <a:buSzTx/>
              <a:buNone/>
              <a:defRPr sz="2400">
                <a:uFill>
                  <a:solidFill>
                    <a:srgbClr val="000000"/>
                  </a:solidFill>
                </a:uFill>
                <a:latin typeface="Calibri"/>
                <a:ea typeface="Calibri"/>
                <a:cs typeface="Calibri"/>
                <a:sym typeface="Calibri"/>
              </a:defRPr>
            </a:pPr>
            <a:r>
              <a:t>What are the issues acting as barriers to finding, recruiting and supporting teachers of color.</a:t>
            </a:r>
          </a:p>
        </p:txBody>
      </p:sp>
      <p:sp>
        <p:nvSpPr>
          <p:cNvPr id="168" name="Text"/>
          <p:cNvSpPr txBox="1"/>
          <p:nvPr/>
        </p:nvSpPr>
        <p:spPr>
          <a:xfrm>
            <a:off x="633749" y="3037216"/>
            <a:ext cx="11737302" cy="461059"/>
          </a:xfrm>
          <a:prstGeom prst="rect">
            <a:avLst/>
          </a:prstGeom>
          <a:ln w="12700">
            <a:miter lim="400000"/>
          </a:ln>
        </p:spPr>
        <p:txBody>
          <a:bodyPr lIns="50800" tIns="50800" rIns="50800" bIns="50800" anchor="ctr">
            <a:spAutoFit/>
          </a:bodyPr>
          <a:lstStyle/>
          <a:p>
            <a:pPr marL="240631" indent="-240631">
              <a:buSzPct val="100000"/>
              <a:buChar cha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How can schools attract teachers of color?…"/>
          <p:cNvSpPr txBox="1">
            <a:spLocks noGrp="1"/>
          </p:cNvSpPr>
          <p:nvPr>
            <p:ph type="body" idx="1"/>
          </p:nvPr>
        </p:nvSpPr>
        <p:spPr>
          <a:xfrm>
            <a:off x="538478" y="-1064522"/>
            <a:ext cx="11927845" cy="6682100"/>
          </a:xfrm>
          <a:prstGeom prst="rect">
            <a:avLst/>
          </a:prstGeom>
        </p:spPr>
        <p:txBody>
          <a:bodyPr/>
          <a:lstStyle/>
          <a:p>
            <a:pPr marL="0" indent="0" defTabSz="457200">
              <a:lnSpc>
                <a:spcPct val="107916"/>
              </a:lnSpc>
              <a:spcBef>
                <a:spcPts val="800"/>
              </a:spcBef>
              <a:buSzTx/>
              <a:buNone/>
              <a:defRPr sz="2400">
                <a:uFill>
                  <a:solidFill>
                    <a:srgbClr val="000000"/>
                  </a:solidFill>
                </a:uFill>
                <a:latin typeface="Calibri"/>
                <a:ea typeface="Calibri"/>
                <a:cs typeface="Calibri"/>
                <a:sym typeface="Calibri"/>
              </a:defRPr>
            </a:pPr>
            <a:r>
              <a:t>How can schools attract teachers of color?</a:t>
            </a:r>
          </a:p>
          <a:p>
            <a:pPr marL="0" indent="0" defTabSz="457200">
              <a:lnSpc>
                <a:spcPct val="107916"/>
              </a:lnSpc>
              <a:spcBef>
                <a:spcPts val="800"/>
              </a:spcBef>
              <a:buSzTx/>
              <a:buNone/>
              <a:defRPr sz="2400">
                <a:uFill>
                  <a:solidFill>
                    <a:srgbClr val="000000"/>
                  </a:solidFill>
                </a:uFill>
                <a:latin typeface="Calibri"/>
                <a:ea typeface="Calibri"/>
                <a:cs typeface="Calibri"/>
                <a:sym typeface="Calibri"/>
              </a:defRPr>
            </a:pPr>
            <a:endParaRPr/>
          </a:p>
          <a:p>
            <a:pPr marL="0" indent="0" defTabSz="457200">
              <a:lnSpc>
                <a:spcPct val="107916"/>
              </a:lnSpc>
              <a:spcBef>
                <a:spcPts val="800"/>
              </a:spcBef>
              <a:buSzTx/>
              <a:buNone/>
              <a:defRPr sz="2400">
                <a:uFill>
                  <a:solidFill>
                    <a:srgbClr val="000000"/>
                  </a:solidFill>
                </a:uFill>
                <a:latin typeface="Calibri"/>
                <a:ea typeface="Calibri"/>
                <a:cs typeface="Calibri"/>
                <a:sym typeface="Calibri"/>
              </a:defRPr>
            </a:pPr>
            <a:endParaRPr/>
          </a:p>
          <a:p>
            <a:pPr marL="0" lvl="1" indent="228600" defTabSz="457200">
              <a:lnSpc>
                <a:spcPct val="107916"/>
              </a:lnSpc>
              <a:spcBef>
                <a:spcPts val="800"/>
              </a:spcBef>
              <a:buSzTx/>
              <a:buNone/>
              <a:defRPr sz="2400">
                <a:uFill>
                  <a:solidFill>
                    <a:srgbClr val="000000"/>
                  </a:solidFill>
                </a:uFill>
                <a:latin typeface="Calibri"/>
                <a:ea typeface="Calibri"/>
                <a:cs typeface="Calibri"/>
                <a:sym typeface="Calibri"/>
              </a:defRPr>
            </a:pPr>
            <a:r>
              <a:t>Have you had personal experiences or observed systems issues that can be remedied so that more minority teachers are hired and stay in the Stratford School System?</a:t>
            </a:r>
          </a:p>
        </p:txBody>
      </p:sp>
      <p:sp>
        <p:nvSpPr>
          <p:cNvPr id="171" name="Text"/>
          <p:cNvSpPr txBox="1"/>
          <p:nvPr/>
        </p:nvSpPr>
        <p:spPr>
          <a:xfrm>
            <a:off x="633749" y="3564320"/>
            <a:ext cx="11737302" cy="461059"/>
          </a:xfrm>
          <a:prstGeom prst="rect">
            <a:avLst/>
          </a:prstGeom>
          <a:ln w="12700">
            <a:miter lim="400000"/>
          </a:ln>
        </p:spPr>
        <p:txBody>
          <a:bodyPr lIns="50800" tIns="50800" rIns="50800" bIns="50800" anchor="ctr">
            <a:spAutoFit/>
          </a:bodyPr>
          <a:lstStyle/>
          <a:p>
            <a:pPr marL="240631" indent="-240631">
              <a:buSzPct val="100000"/>
              <a:buChar cha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a:picLocks noChangeAspect="1"/>
          </p:cNvPicPr>
          <p:nvPr/>
        </p:nvPicPr>
        <p:blipFill>
          <a:blip r:embed="rId2">
            <a:extLst/>
          </a:blip>
          <a:srcRect l="1898" r="1898" b="18814"/>
          <a:stretch>
            <a:fillRect/>
          </a:stretch>
        </p:blipFill>
        <p:spPr>
          <a:xfrm>
            <a:off x="2777758" y="-25400"/>
            <a:ext cx="7416574" cy="809953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How can schools attract teachers of color?…"/>
          <p:cNvSpPr txBox="1"/>
          <p:nvPr/>
        </p:nvSpPr>
        <p:spPr>
          <a:xfrm>
            <a:off x="596660" y="725121"/>
            <a:ext cx="12289276" cy="1811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107916"/>
              </a:lnSpc>
              <a:spcBef>
                <a:spcPts val="800"/>
              </a:spcBef>
              <a:defRPr>
                <a:uFill>
                  <a:solidFill>
                    <a:srgbClr val="000000"/>
                  </a:solidFill>
                </a:uFill>
                <a:latin typeface="Calibri"/>
                <a:ea typeface="Calibri"/>
                <a:cs typeface="Calibri"/>
                <a:sym typeface="Calibri"/>
              </a:defRPr>
            </a:pPr>
            <a:r>
              <a:t>How can schools attract teachers of color?</a:t>
            </a:r>
          </a:p>
          <a:p>
            <a:pPr lvl="1" indent="228600" algn="l" defTabSz="457200">
              <a:lnSpc>
                <a:spcPct val="107916"/>
              </a:lnSpc>
              <a:spcBef>
                <a:spcPts val="800"/>
              </a:spcBef>
              <a:defRPr>
                <a:uFill>
                  <a:solidFill>
                    <a:srgbClr val="000000"/>
                  </a:solidFill>
                </a:uFill>
                <a:latin typeface="Calibri"/>
                <a:ea typeface="Calibri"/>
                <a:cs typeface="Calibri"/>
                <a:sym typeface="Calibri"/>
              </a:defRPr>
            </a:pPr>
            <a:endParaRPr/>
          </a:p>
          <a:p>
            <a:pPr lvl="1" indent="228600" algn="l" defTabSz="457200">
              <a:lnSpc>
                <a:spcPct val="107916"/>
              </a:lnSpc>
              <a:spcBef>
                <a:spcPts val="800"/>
              </a:spcBef>
              <a:defRPr>
                <a:uFill>
                  <a:solidFill>
                    <a:srgbClr val="000000"/>
                  </a:solidFill>
                </a:uFill>
                <a:latin typeface="Calibri"/>
                <a:ea typeface="Calibri"/>
                <a:cs typeface="Calibri"/>
                <a:sym typeface="Calibri"/>
              </a:defRPr>
            </a:pPr>
            <a:r>
              <a:t>Have you found any resources that might be helpful or informative as the system grapples with these issues?</a:t>
            </a:r>
          </a:p>
        </p:txBody>
      </p:sp>
      <p:sp>
        <p:nvSpPr>
          <p:cNvPr id="174" name="Text"/>
          <p:cNvSpPr txBox="1"/>
          <p:nvPr/>
        </p:nvSpPr>
        <p:spPr>
          <a:xfrm>
            <a:off x="633749" y="3037216"/>
            <a:ext cx="11737302" cy="461059"/>
          </a:xfrm>
          <a:prstGeom prst="rect">
            <a:avLst/>
          </a:prstGeom>
          <a:ln w="12700">
            <a:miter lim="400000"/>
          </a:ln>
        </p:spPr>
        <p:txBody>
          <a:bodyPr lIns="50800" tIns="50800" rIns="50800" bIns="50800" anchor="ctr">
            <a:spAutoFit/>
          </a:bodyPr>
          <a:lstStyle/>
          <a:p>
            <a:pPr marL="240631" indent="-240631">
              <a:buSzPct val="100000"/>
              <a:buChar cha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care logo.png" descr="care logo.png"/>
          <p:cNvPicPr>
            <a:picLocks noChangeAspect="1"/>
          </p:cNvPicPr>
          <p:nvPr/>
        </p:nvPicPr>
        <p:blipFill>
          <a:blip r:embed="rId2">
            <a:extLst/>
          </a:blip>
          <a:srcRect t="3514" r="1505"/>
          <a:stretch>
            <a:fillRect/>
          </a:stretch>
        </p:blipFill>
        <p:spPr>
          <a:xfrm>
            <a:off x="2095499" y="779659"/>
            <a:ext cx="8681146" cy="8504042"/>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Screen Shot 2019-05-14 at 2.10.37 PM.png" descr="Screen Shot 2019-05-14 at 2.10.37 PM.png"/>
          <p:cNvPicPr>
            <a:picLocks noChangeAspect="1"/>
          </p:cNvPicPr>
          <p:nvPr/>
        </p:nvPicPr>
        <p:blipFill>
          <a:blip r:embed="rId2">
            <a:extLst/>
          </a:blip>
          <a:stretch>
            <a:fillRect/>
          </a:stretch>
        </p:blipFill>
        <p:spPr>
          <a:xfrm>
            <a:off x="5740400" y="838200"/>
            <a:ext cx="6982067" cy="8344174"/>
          </a:xfrm>
          <a:prstGeom prst="rect">
            <a:avLst/>
          </a:prstGeom>
          <a:ln w="12700">
            <a:miter lim="400000"/>
          </a:ln>
        </p:spPr>
      </p:pic>
      <p:sp>
        <p:nvSpPr>
          <p:cNvPr id="179" name="TextBox 4"/>
          <p:cNvSpPr txBox="1"/>
          <p:nvPr/>
        </p:nvSpPr>
        <p:spPr>
          <a:xfrm>
            <a:off x="254000" y="3620844"/>
            <a:ext cx="5410200" cy="1934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buSzPct val="100000"/>
              <a:buFont typeface="Arial"/>
              <a:buChar char="•"/>
              <a:defRPr b="1">
                <a:latin typeface="+mn-lt"/>
                <a:ea typeface="+mn-ea"/>
                <a:cs typeface="+mn-cs"/>
                <a:sym typeface="Helvetica Neue"/>
              </a:defRPr>
            </a:pPr>
            <a:r>
              <a:t>White							39.4</a:t>
            </a:r>
          </a:p>
          <a:p>
            <a:pPr algn="l">
              <a:buSzPct val="100000"/>
              <a:buFont typeface="Arial"/>
              <a:buChar char="•"/>
              <a:defRPr b="1">
                <a:latin typeface="+mn-lt"/>
                <a:ea typeface="+mn-ea"/>
                <a:cs typeface="+mn-cs"/>
                <a:sym typeface="Helvetica Neue"/>
              </a:defRPr>
            </a:pPr>
            <a:r>
              <a:t>Hispanic or Latino				31.5</a:t>
            </a:r>
          </a:p>
          <a:p>
            <a:pPr algn="l">
              <a:buSzPct val="100000"/>
              <a:buFont typeface="Arial"/>
              <a:buChar char="•"/>
              <a:defRPr b="1">
                <a:latin typeface="+mn-lt"/>
                <a:ea typeface="+mn-ea"/>
                <a:cs typeface="+mn-cs"/>
                <a:sym typeface="Helvetica Neue"/>
              </a:defRPr>
            </a:pPr>
            <a:r>
              <a:t>Black or African American		22.5</a:t>
            </a:r>
          </a:p>
          <a:p>
            <a:pPr algn="l">
              <a:buSzPct val="100000"/>
              <a:buFont typeface="Arial"/>
              <a:buChar char="•"/>
              <a:defRPr b="1">
                <a:latin typeface="+mn-lt"/>
                <a:ea typeface="+mn-ea"/>
                <a:cs typeface="+mn-cs"/>
                <a:sym typeface="Helvetica Neue"/>
              </a:defRPr>
            </a:pPr>
            <a:r>
              <a:t>2 or more Races				3.4</a:t>
            </a:r>
          </a:p>
          <a:p>
            <a:pPr algn="l">
              <a:buSzPct val="100000"/>
              <a:buFont typeface="Arial"/>
              <a:buChar char="•"/>
              <a:defRPr b="1">
                <a:latin typeface="+mn-lt"/>
                <a:ea typeface="+mn-ea"/>
                <a:cs typeface="+mn-cs"/>
                <a:sym typeface="Helvetica Neue"/>
              </a:defRPr>
            </a:pPr>
            <a:r>
              <a:t>Asian							3.1</a:t>
            </a:r>
          </a:p>
        </p:txBody>
      </p:sp>
      <p:sp>
        <p:nvSpPr>
          <p:cNvPr id="180" name="TextBox 5"/>
          <p:cNvSpPr txBox="1"/>
          <p:nvPr/>
        </p:nvSpPr>
        <p:spPr>
          <a:xfrm>
            <a:off x="863600" y="2856780"/>
            <a:ext cx="457200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b="1" u="sng">
                <a:latin typeface="+mn-lt"/>
                <a:ea typeface="+mn-ea"/>
                <a:cs typeface="+mn-cs"/>
                <a:sym typeface="Helvetica Neue"/>
              </a:defRPr>
            </a:lvl1pPr>
          </a:lstStyle>
          <a:p>
            <a:r>
              <a:t>2017-18 Student Percentage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Screen Shot 2019-05-14 at 2.12.55 PM.png" descr="Screen Shot 2019-05-14 at 2.12.55 PM.png"/>
          <p:cNvPicPr>
            <a:picLocks noChangeAspect="1"/>
          </p:cNvPicPr>
          <p:nvPr/>
        </p:nvPicPr>
        <p:blipFill>
          <a:blip r:embed="rId2">
            <a:extLst/>
          </a:blip>
          <a:stretch>
            <a:fillRect/>
          </a:stretch>
        </p:blipFill>
        <p:spPr>
          <a:xfrm>
            <a:off x="5740400" y="990600"/>
            <a:ext cx="6934200" cy="8408309"/>
          </a:xfrm>
          <a:prstGeom prst="rect">
            <a:avLst/>
          </a:prstGeom>
          <a:ln w="12700">
            <a:miter lim="400000"/>
          </a:ln>
        </p:spPr>
      </p:pic>
      <p:sp>
        <p:nvSpPr>
          <p:cNvPr id="183" name="TextBox 2"/>
          <p:cNvSpPr txBox="1"/>
          <p:nvPr/>
        </p:nvSpPr>
        <p:spPr>
          <a:xfrm>
            <a:off x="787400" y="2078807"/>
            <a:ext cx="4724400" cy="4512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b="1">
                <a:latin typeface="+mn-lt"/>
                <a:ea typeface="+mn-ea"/>
                <a:cs typeface="+mn-cs"/>
                <a:sym typeface="Helvetica Neue"/>
              </a:defRPr>
            </a:pPr>
            <a:r>
              <a:t>Enrolled in College &amp; College Readiness Courses</a:t>
            </a:r>
          </a:p>
          <a:p>
            <a:pPr algn="l">
              <a:defRPr b="1">
                <a:latin typeface="+mn-lt"/>
                <a:ea typeface="+mn-ea"/>
                <a:cs typeface="+mn-cs"/>
                <a:sym typeface="Helvetica Neue"/>
              </a:defRPr>
            </a:pPr>
            <a:endParaRPr/>
          </a:p>
          <a:p>
            <a:pPr algn="l">
              <a:defRPr b="1" u="sng">
                <a:latin typeface="+mn-lt"/>
                <a:ea typeface="+mn-ea"/>
                <a:cs typeface="+mn-cs"/>
                <a:sym typeface="Helvetica Neue"/>
              </a:defRPr>
            </a:pPr>
            <a:r>
              <a:t>11</a:t>
            </a:r>
            <a:r>
              <a:rPr baseline="30000"/>
              <a:t>th</a:t>
            </a:r>
            <a:r>
              <a:t> Grade</a:t>
            </a:r>
          </a:p>
          <a:p>
            <a:pPr algn="l">
              <a:defRPr b="1">
                <a:latin typeface="+mn-lt"/>
                <a:ea typeface="+mn-ea"/>
                <a:cs typeface="+mn-cs"/>
                <a:sym typeface="Helvetica Neue"/>
              </a:defRPr>
            </a:pPr>
            <a:r>
              <a:t>White 		89.6</a:t>
            </a:r>
          </a:p>
          <a:p>
            <a:pPr algn="l">
              <a:defRPr b="1">
                <a:latin typeface="+mn-lt"/>
                <a:ea typeface="+mn-ea"/>
                <a:cs typeface="+mn-cs"/>
                <a:sym typeface="Helvetica Neue"/>
              </a:defRPr>
            </a:pPr>
            <a:r>
              <a:t>Black 		80.8</a:t>
            </a:r>
          </a:p>
          <a:p>
            <a:pPr algn="l">
              <a:defRPr b="1">
                <a:latin typeface="+mn-lt"/>
                <a:ea typeface="+mn-ea"/>
                <a:cs typeface="+mn-cs"/>
                <a:sym typeface="Helvetica Neue"/>
              </a:defRPr>
            </a:pPr>
            <a:r>
              <a:t>Hispanic	74.6</a:t>
            </a:r>
          </a:p>
          <a:p>
            <a:pPr algn="l">
              <a:defRPr b="1">
                <a:latin typeface="+mn-lt"/>
                <a:ea typeface="+mn-ea"/>
                <a:cs typeface="+mn-cs"/>
                <a:sym typeface="Helvetica Neue"/>
              </a:defRPr>
            </a:pPr>
            <a:endParaRPr/>
          </a:p>
          <a:p>
            <a:pPr algn="l">
              <a:defRPr b="1" u="sng">
                <a:latin typeface="+mn-lt"/>
                <a:ea typeface="+mn-ea"/>
                <a:cs typeface="+mn-cs"/>
                <a:sym typeface="Helvetica Neue"/>
              </a:defRPr>
            </a:pPr>
            <a:r>
              <a:t>12</a:t>
            </a:r>
            <a:r>
              <a:rPr baseline="30000"/>
              <a:t>th</a:t>
            </a:r>
            <a:r>
              <a:t> Grade</a:t>
            </a:r>
          </a:p>
          <a:p>
            <a:pPr algn="l">
              <a:defRPr b="1">
                <a:latin typeface="+mn-lt"/>
                <a:ea typeface="+mn-ea"/>
                <a:cs typeface="+mn-cs"/>
                <a:sym typeface="Helvetica Neue"/>
              </a:defRPr>
            </a:pPr>
            <a:r>
              <a:t>White		93.1</a:t>
            </a:r>
          </a:p>
          <a:p>
            <a:pPr algn="l">
              <a:defRPr b="1">
                <a:latin typeface="+mn-lt"/>
                <a:ea typeface="+mn-ea"/>
                <a:cs typeface="+mn-cs"/>
                <a:sym typeface="Helvetica Neue"/>
              </a:defRPr>
            </a:pPr>
            <a:r>
              <a:t>Hispanic	90.8</a:t>
            </a:r>
          </a:p>
          <a:p>
            <a:pPr algn="l">
              <a:defRPr b="1">
                <a:latin typeface="+mn-lt"/>
                <a:ea typeface="+mn-ea"/>
                <a:cs typeface="+mn-cs"/>
                <a:sym typeface="Helvetica Neue"/>
              </a:defRPr>
            </a:pPr>
            <a:r>
              <a:t>Black		87.5</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Screen Shot 2019-05-14 at 2.25.03 PM.png" descr="Screen Shot 2019-05-14 at 2.25.03 PM.png"/>
          <p:cNvPicPr>
            <a:picLocks noChangeAspect="1"/>
          </p:cNvPicPr>
          <p:nvPr/>
        </p:nvPicPr>
        <p:blipFill>
          <a:blip r:embed="rId2">
            <a:extLst/>
          </a:blip>
          <a:stretch>
            <a:fillRect/>
          </a:stretch>
        </p:blipFill>
        <p:spPr>
          <a:xfrm>
            <a:off x="2514764" y="-40387"/>
            <a:ext cx="7975271" cy="983437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Screen Shot 2019-05-14 at 2.15.42 PM.png" descr="Screen Shot 2019-05-14 at 2.15.42 PM.png"/>
          <p:cNvPicPr>
            <a:picLocks noChangeAspect="1"/>
          </p:cNvPicPr>
          <p:nvPr/>
        </p:nvPicPr>
        <p:blipFill>
          <a:blip r:embed="rId2">
            <a:extLst/>
          </a:blip>
          <a:stretch>
            <a:fillRect/>
          </a:stretch>
        </p:blipFill>
        <p:spPr>
          <a:xfrm>
            <a:off x="2607154" y="621604"/>
            <a:ext cx="7546496" cy="9055797"/>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Screen Shot 2019-05-14 at 2.17.22 PM.png" descr="Screen Shot 2019-05-14 at 2.17.22 PM.png"/>
          <p:cNvPicPr>
            <a:picLocks noChangeAspect="1"/>
          </p:cNvPicPr>
          <p:nvPr/>
        </p:nvPicPr>
        <p:blipFill>
          <a:blip r:embed="rId2">
            <a:extLst/>
          </a:blip>
          <a:stretch>
            <a:fillRect/>
          </a:stretch>
        </p:blipFill>
        <p:spPr>
          <a:xfrm>
            <a:off x="4430917" y="462277"/>
            <a:ext cx="7634083" cy="9196764"/>
          </a:xfrm>
          <a:prstGeom prst="rect">
            <a:avLst/>
          </a:prstGeom>
          <a:ln w="12700">
            <a:miter lim="400000"/>
          </a:ln>
        </p:spPr>
      </p:pic>
      <p:sp>
        <p:nvSpPr>
          <p:cNvPr id="190" name="TextBox 2"/>
          <p:cNvSpPr txBox="1"/>
          <p:nvPr/>
        </p:nvSpPr>
        <p:spPr>
          <a:xfrm>
            <a:off x="482600" y="2045013"/>
            <a:ext cx="4419600" cy="2670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b="1">
                <a:latin typeface="+mn-lt"/>
                <a:ea typeface="+mn-ea"/>
                <a:cs typeface="+mn-cs"/>
                <a:sym typeface="Helvetica Neue"/>
              </a:defRPr>
            </a:pPr>
            <a:r>
              <a:t>11</a:t>
            </a:r>
            <a:r>
              <a:rPr baseline="30000"/>
              <a:t>th</a:t>
            </a:r>
            <a:r>
              <a:t> &amp; 12</a:t>
            </a:r>
            <a:r>
              <a:rPr baseline="30000"/>
              <a:t>th</a:t>
            </a:r>
            <a:r>
              <a:t> Graders Meeting Benchmark on at Least One College Readiness Exam</a:t>
            </a:r>
          </a:p>
          <a:p>
            <a:pPr algn="l">
              <a:defRPr b="1">
                <a:latin typeface="+mn-lt"/>
                <a:ea typeface="+mn-ea"/>
                <a:cs typeface="+mn-cs"/>
                <a:sym typeface="Helvetica Neue"/>
              </a:defRPr>
            </a:pPr>
            <a:endParaRPr/>
          </a:p>
          <a:p>
            <a:pPr algn="l">
              <a:defRPr b="1">
                <a:latin typeface="+mn-lt"/>
                <a:ea typeface="+mn-ea"/>
                <a:cs typeface="+mn-cs"/>
                <a:sym typeface="Helvetica Neue"/>
              </a:defRPr>
            </a:pPr>
            <a:r>
              <a:t>White		42.9%</a:t>
            </a:r>
          </a:p>
          <a:p>
            <a:pPr algn="l">
              <a:defRPr b="1">
                <a:latin typeface="+mn-lt"/>
                <a:ea typeface="+mn-ea"/>
                <a:cs typeface="+mn-cs"/>
                <a:sym typeface="Helvetica Neue"/>
              </a:defRPr>
            </a:pPr>
            <a:r>
              <a:t>Hispanic	23.3%</a:t>
            </a:r>
          </a:p>
          <a:p>
            <a:pPr algn="l">
              <a:defRPr b="1">
                <a:latin typeface="+mn-lt"/>
                <a:ea typeface="+mn-ea"/>
                <a:cs typeface="+mn-cs"/>
                <a:sym typeface="Helvetica Neue"/>
              </a:defRPr>
            </a:pPr>
            <a:r>
              <a:t>Black 		19.3%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Screen Shot 2019-05-14 at 2.19.59 PM.png" descr="Screen Shot 2019-05-14 at 2.19.59 PM.png"/>
          <p:cNvPicPr>
            <a:picLocks noChangeAspect="1"/>
          </p:cNvPicPr>
          <p:nvPr/>
        </p:nvPicPr>
        <p:blipFill>
          <a:blip r:embed="rId2">
            <a:extLst/>
          </a:blip>
          <a:stretch>
            <a:fillRect/>
          </a:stretch>
        </p:blipFill>
        <p:spPr>
          <a:xfrm>
            <a:off x="2921000" y="0"/>
            <a:ext cx="7569679" cy="891540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Screen Shot 2019-05-14 at 2.28.16 PM.png" descr="Screen Shot 2019-05-14 at 2.28.16 PM.png"/>
          <p:cNvPicPr>
            <a:picLocks noChangeAspect="1"/>
          </p:cNvPicPr>
          <p:nvPr/>
        </p:nvPicPr>
        <p:blipFill>
          <a:blip r:embed="rId2">
            <a:extLst/>
          </a:blip>
          <a:stretch>
            <a:fillRect/>
          </a:stretch>
        </p:blipFill>
        <p:spPr>
          <a:xfrm>
            <a:off x="2165697" y="256795"/>
            <a:ext cx="8673407" cy="924001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Screen Shot 2019-05-14 at 2.29.25 PM.png" descr="Screen Shot 2019-05-14 at 2.29.25 PM.png"/>
          <p:cNvPicPr>
            <a:picLocks noChangeAspect="1"/>
          </p:cNvPicPr>
          <p:nvPr/>
        </p:nvPicPr>
        <p:blipFill>
          <a:blip r:embed="rId2">
            <a:extLst/>
          </a:blip>
          <a:stretch>
            <a:fillRect/>
          </a:stretch>
        </p:blipFill>
        <p:spPr>
          <a:xfrm>
            <a:off x="1477457" y="3123128"/>
            <a:ext cx="10049886" cy="350734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A…"/>
          <p:cNvSpPr txBox="1">
            <a:spLocks noGrp="1"/>
          </p:cNvSpPr>
          <p:nvPr>
            <p:ph type="title"/>
          </p:nvPr>
        </p:nvSpPr>
        <p:spPr>
          <a:xfrm>
            <a:off x="558800" y="762000"/>
            <a:ext cx="11658600" cy="8077200"/>
          </a:xfrm>
          <a:prstGeom prst="rect">
            <a:avLst/>
          </a:prstGeom>
        </p:spPr>
        <p:txBody>
          <a:bodyPr/>
          <a:lstStyle/>
          <a:p>
            <a:pPr defTabSz="452627">
              <a:lnSpc>
                <a:spcPts val="1600"/>
              </a:lnSpc>
              <a:defRPr sz="2800" b="1">
                <a:solidFill>
                  <a:srgbClr val="2D2D00"/>
                </a:solidFill>
                <a:latin typeface="Arial"/>
                <a:ea typeface="Arial"/>
                <a:cs typeface="Arial"/>
                <a:sym typeface="Arial"/>
              </a:defRPr>
            </a:pPr>
            <a:r>
              <a:t>CARE </a:t>
            </a:r>
            <a:r>
              <a:rPr>
                <a:solidFill>
                  <a:srgbClr val="292900"/>
                </a:solidFill>
              </a:rPr>
              <a:t>LISTENING FORUM </a:t>
            </a:r>
            <a:r>
              <a:rPr>
                <a:solidFill>
                  <a:srgbClr val="383800"/>
                </a:solidFill>
              </a:rPr>
              <a:t>QUESTIONNAIRE </a:t>
            </a:r>
            <a:br>
              <a:rPr>
                <a:solidFill>
                  <a:srgbClr val="383800"/>
                </a:solidFill>
              </a:rPr>
            </a:br>
            <a:endParaRPr>
              <a:solidFill>
                <a:srgbClr val="383800"/>
              </a:solidFill>
            </a:endParaRPr>
          </a:p>
          <a:p>
            <a:pPr algn="l" defTabSz="452627">
              <a:lnSpc>
                <a:spcPts val="4400"/>
              </a:lnSpc>
              <a:defRPr sz="1800">
                <a:latin typeface="Arial Black"/>
                <a:ea typeface="Arial Black"/>
                <a:cs typeface="Arial Black"/>
                <a:sym typeface="Arial Black"/>
              </a:defRPr>
            </a:pPr>
            <a:r>
              <a:t>Please circle one of the following to the statement: </a:t>
            </a:r>
            <a:endParaRPr>
              <a:latin typeface="Arial"/>
              <a:ea typeface="Arial"/>
              <a:cs typeface="Arial"/>
              <a:sym typeface="Arial"/>
            </a:endParaRPr>
          </a:p>
          <a:p>
            <a:pPr algn="l" defTabSz="452627">
              <a:lnSpc>
                <a:spcPts val="4500"/>
              </a:lnSpc>
              <a:defRPr sz="1800">
                <a:latin typeface="Arial"/>
                <a:ea typeface="Arial"/>
                <a:cs typeface="Arial"/>
                <a:sym typeface="Arial"/>
              </a:defRPr>
            </a:pPr>
            <a:r>
              <a:t>1. Are you currently: </a:t>
            </a:r>
          </a:p>
          <a:p>
            <a:pPr algn="l" defTabSz="452627">
              <a:lnSpc>
                <a:spcPts val="4500"/>
              </a:lnSpc>
              <a:defRPr sz="1800">
                <a:latin typeface="Arial"/>
                <a:ea typeface="Arial"/>
                <a:cs typeface="Arial"/>
                <a:sym typeface="Arial"/>
              </a:defRPr>
            </a:pPr>
            <a:r>
              <a:t>a. Teaching in Stratford</a:t>
            </a:r>
          </a:p>
          <a:p>
            <a:pPr algn="l" defTabSz="452627">
              <a:lnSpc>
                <a:spcPts val="4700"/>
              </a:lnSpc>
              <a:defRPr sz="1800">
                <a:latin typeface="Arial"/>
                <a:ea typeface="Arial"/>
                <a:cs typeface="Arial"/>
                <a:sym typeface="Arial"/>
              </a:defRPr>
            </a:pPr>
            <a:r>
              <a:t>b. An administrator in Stratford </a:t>
            </a:r>
          </a:p>
          <a:p>
            <a:pPr algn="l" defTabSz="452627">
              <a:lnSpc>
                <a:spcPts val="4700"/>
              </a:lnSpc>
              <a:defRPr sz="1800">
                <a:latin typeface="Arial"/>
                <a:ea typeface="Arial"/>
                <a:cs typeface="Arial"/>
                <a:sym typeface="Arial"/>
              </a:defRPr>
            </a:pPr>
            <a:r>
              <a:t>c. Tutoring in Stratford </a:t>
            </a:r>
          </a:p>
          <a:p>
            <a:pPr algn="l" defTabSz="452627">
              <a:lnSpc>
                <a:spcPts val="4700"/>
              </a:lnSpc>
              <a:defRPr sz="1800">
                <a:latin typeface="Arial"/>
                <a:ea typeface="Arial"/>
                <a:cs typeface="Arial"/>
                <a:sym typeface="Arial"/>
              </a:defRPr>
            </a:pPr>
            <a:r>
              <a:t>d. Formerly any of the above </a:t>
            </a:r>
          </a:p>
          <a:p>
            <a:pPr algn="l" defTabSz="452627">
              <a:lnSpc>
                <a:spcPts val="4700"/>
              </a:lnSpc>
              <a:defRPr sz="1800">
                <a:latin typeface="Arial"/>
                <a:ea typeface="Arial"/>
                <a:cs typeface="Arial"/>
                <a:sym typeface="Arial"/>
              </a:defRPr>
            </a:pPr>
            <a:r>
              <a:t>e. Retired </a:t>
            </a:r>
          </a:p>
          <a:p>
            <a:pPr algn="l" defTabSz="452627">
              <a:lnSpc>
                <a:spcPts val="5300"/>
              </a:lnSpc>
              <a:defRPr sz="1800">
                <a:latin typeface="Arial"/>
                <a:ea typeface="Arial"/>
                <a:cs typeface="Arial"/>
                <a:sym typeface="Arial"/>
              </a:defRPr>
            </a:pPr>
            <a:r>
              <a:t>f. Other </a:t>
            </a:r>
          </a:p>
          <a:p>
            <a:pPr algn="l" defTabSz="452627">
              <a:lnSpc>
                <a:spcPts val="5300"/>
              </a:lnSpc>
              <a:defRPr sz="1800">
                <a:latin typeface="Arial Black"/>
                <a:ea typeface="Arial Black"/>
                <a:cs typeface="Arial Black"/>
                <a:sym typeface="Arial Black"/>
              </a:defRPr>
            </a:pPr>
            <a:r>
              <a:t>2. Do you feel that Stratford schools are: </a:t>
            </a:r>
            <a:endParaRPr>
              <a:latin typeface="Arial"/>
              <a:ea typeface="Arial"/>
              <a:cs typeface="Arial"/>
              <a:sym typeface="Arial"/>
            </a:endParaRPr>
          </a:p>
          <a:p>
            <a:pPr algn="l" defTabSz="452627">
              <a:lnSpc>
                <a:spcPts val="4500"/>
              </a:lnSpc>
              <a:defRPr sz="1800">
                <a:latin typeface="Arial"/>
                <a:ea typeface="Arial"/>
                <a:cs typeface="Arial"/>
                <a:sym typeface="Arial"/>
              </a:defRPr>
            </a:pPr>
            <a:r>
              <a:t>a. Urban </a:t>
            </a:r>
          </a:p>
          <a:p>
            <a:pPr algn="l" defTabSz="452627">
              <a:lnSpc>
                <a:spcPts val="4500"/>
              </a:lnSpc>
              <a:defRPr sz="1800">
                <a:latin typeface="Arial"/>
                <a:ea typeface="Arial"/>
                <a:cs typeface="Arial"/>
                <a:sym typeface="Arial"/>
              </a:defRPr>
            </a:pPr>
            <a:r>
              <a:t>b. Suburban </a:t>
            </a:r>
          </a:p>
          <a:p>
            <a:pPr algn="l" defTabSz="452627">
              <a:lnSpc>
                <a:spcPts val="4900"/>
              </a:lnSpc>
              <a:defRPr sz="1800">
                <a:latin typeface="Arial"/>
                <a:ea typeface="Arial"/>
                <a:cs typeface="Arial"/>
                <a:sym typeface="Arial"/>
              </a:defRPr>
            </a:pPr>
            <a:r>
              <a:t>c. Other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Screen Shot 2019-05-14 at 2.33.57 PM.png" descr="Screen Shot 2019-05-14 at 2.33.57 PM.png"/>
          <p:cNvPicPr>
            <a:picLocks noChangeAspect="1"/>
          </p:cNvPicPr>
          <p:nvPr/>
        </p:nvPicPr>
        <p:blipFill>
          <a:blip r:embed="rId2">
            <a:extLst/>
          </a:blip>
          <a:stretch>
            <a:fillRect/>
          </a:stretch>
        </p:blipFill>
        <p:spPr>
          <a:xfrm>
            <a:off x="349250" y="393700"/>
            <a:ext cx="12306300" cy="8966200"/>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Screen Shot 2019-05-14 at 2.37.37 PM.png" descr="Screen Shot 2019-05-14 at 2.37.37 PM.png"/>
          <p:cNvPicPr>
            <a:picLocks noChangeAspect="1"/>
          </p:cNvPicPr>
          <p:nvPr/>
        </p:nvPicPr>
        <p:blipFill>
          <a:blip r:embed="rId2">
            <a:extLst/>
          </a:blip>
          <a:stretch>
            <a:fillRect/>
          </a:stretch>
        </p:blipFill>
        <p:spPr>
          <a:xfrm>
            <a:off x="1073150" y="247253"/>
            <a:ext cx="10858500" cy="8864601"/>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Screen Shot 2019-05-14 at 2.38.47 PM.png" descr="Screen Shot 2019-05-14 at 2.38.47 PM.png"/>
          <p:cNvPicPr>
            <a:picLocks noChangeAspect="1"/>
          </p:cNvPicPr>
          <p:nvPr/>
        </p:nvPicPr>
        <p:blipFill>
          <a:blip r:embed="rId2">
            <a:extLst/>
          </a:blip>
          <a:stretch>
            <a:fillRect/>
          </a:stretch>
        </p:blipFill>
        <p:spPr>
          <a:xfrm>
            <a:off x="1145133" y="482600"/>
            <a:ext cx="10909301" cy="878840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Screen Shot 2019-05-14 at 2.41.26 PM.png" descr="Screen Shot 2019-05-14 at 2.41.26 PM.png"/>
          <p:cNvPicPr>
            <a:picLocks noChangeAspect="1"/>
          </p:cNvPicPr>
          <p:nvPr/>
        </p:nvPicPr>
        <p:blipFill>
          <a:blip r:embed="rId2">
            <a:extLst/>
          </a:blip>
          <a:stretch>
            <a:fillRect/>
          </a:stretch>
        </p:blipFill>
        <p:spPr>
          <a:xfrm>
            <a:off x="3028950" y="1085850"/>
            <a:ext cx="6946900" cy="7581900"/>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care logo.png" descr="care logo.png"/>
          <p:cNvPicPr>
            <a:picLocks noChangeAspect="1"/>
          </p:cNvPicPr>
          <p:nvPr/>
        </p:nvPicPr>
        <p:blipFill>
          <a:blip r:embed="rId2">
            <a:extLst/>
          </a:blip>
          <a:srcRect t="3514" r="1505"/>
          <a:stretch>
            <a:fillRect/>
          </a:stretch>
        </p:blipFill>
        <p:spPr>
          <a:xfrm>
            <a:off x="2095499" y="779659"/>
            <a:ext cx="8681146" cy="8504042"/>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le"/>
          <p:cNvSpPr txBox="1">
            <a:spLocks noGrp="1"/>
          </p:cNvSpPr>
          <p:nvPr>
            <p:ph type="title"/>
          </p:nvPr>
        </p:nvSpPr>
        <p:spPr>
          <a:prstGeom prst="rect">
            <a:avLst/>
          </a:prstGeom>
        </p:spPr>
        <p:txBody>
          <a:bodyPr/>
          <a:lstStyle/>
          <a:p>
            <a:endParaRPr/>
          </a:p>
        </p:txBody>
      </p:sp>
      <p:sp>
        <p:nvSpPr>
          <p:cNvPr id="209" name="Body"/>
          <p:cNvSpPr txBox="1">
            <a:spLocks noGrp="1"/>
          </p:cNvSpPr>
          <p:nvPr>
            <p:ph type="body" idx="1"/>
          </p:nvPr>
        </p:nvSpPr>
        <p:spPr>
          <a:prstGeom prst="rect">
            <a:avLst/>
          </a:prstGeom>
        </p:spPr>
        <p:txBody>
          <a:bodyPr/>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3"/>
          <p:cNvSpPr txBox="1"/>
          <p:nvPr/>
        </p:nvSpPr>
        <p:spPr>
          <a:xfrm>
            <a:off x="1016000" y="2438400"/>
            <a:ext cx="11506200" cy="43234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defTabSz="452627">
              <a:lnSpc>
                <a:spcPts val="4900"/>
              </a:lnSpc>
              <a:defRPr sz="2200">
                <a:latin typeface="Arial Black"/>
                <a:ea typeface="Arial Black"/>
                <a:cs typeface="Arial Black"/>
                <a:sym typeface="Arial Black"/>
              </a:defRPr>
            </a:pPr>
            <a:r>
              <a:t>3. Have you seen the demographic changes in the </a:t>
            </a:r>
          </a:p>
          <a:p>
            <a:pPr algn="l" defTabSz="452627">
              <a:lnSpc>
                <a:spcPts val="4900"/>
              </a:lnSpc>
              <a:defRPr sz="2200">
                <a:latin typeface="Arial Black"/>
                <a:ea typeface="Arial Black"/>
                <a:cs typeface="Arial Black"/>
                <a:sym typeface="Arial Black"/>
              </a:defRPr>
            </a:pPr>
            <a:r>
              <a:t>Stratford school population? </a:t>
            </a:r>
          </a:p>
          <a:p>
            <a:pPr algn="l" defTabSz="452627">
              <a:lnSpc>
                <a:spcPts val="4900"/>
              </a:lnSpc>
              <a:defRPr sz="2200">
                <a:latin typeface="Arial Black"/>
                <a:ea typeface="Arial Black"/>
                <a:cs typeface="Arial Black"/>
                <a:sym typeface="Arial Black"/>
              </a:defRPr>
            </a:pPr>
            <a:endParaRPr/>
          </a:p>
          <a:p>
            <a:pPr algn="l" defTabSz="452627">
              <a:lnSpc>
                <a:spcPts val="4500"/>
              </a:lnSpc>
              <a:defRPr sz="2200">
                <a:latin typeface="Arial"/>
                <a:ea typeface="Arial"/>
                <a:cs typeface="Arial"/>
                <a:sym typeface="Arial"/>
              </a:defRPr>
            </a:pPr>
            <a:r>
              <a:t>a. Yes </a:t>
            </a:r>
            <a:endParaRPr sz="1800" b="1"/>
          </a:p>
          <a:p>
            <a:pPr algn="l" defTabSz="457200">
              <a:lnSpc>
                <a:spcPts val="4900"/>
              </a:lnSpc>
              <a:defRPr sz="2200">
                <a:latin typeface="Arial"/>
                <a:ea typeface="Arial"/>
                <a:cs typeface="Arial"/>
                <a:sym typeface="Arial"/>
              </a:defRPr>
            </a:pPr>
            <a:r>
              <a:t>b. No </a:t>
            </a:r>
          </a:p>
          <a:p>
            <a:pPr algn="l" defTabSz="457200">
              <a:lnSpc>
                <a:spcPts val="4900"/>
              </a:lnSpc>
              <a:defRPr sz="1900">
                <a:latin typeface="Arial"/>
                <a:ea typeface="Arial"/>
                <a:cs typeface="Arial"/>
                <a:sym typeface="Arial"/>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2" descr="Picture 2"/>
          <p:cNvPicPr>
            <a:picLocks noChangeAspect="1"/>
          </p:cNvPicPr>
          <p:nvPr/>
        </p:nvPicPr>
        <p:blipFill>
          <a:blip r:embed="rId2">
            <a:extLst/>
          </a:blip>
          <a:stretch>
            <a:fillRect/>
          </a:stretch>
        </p:blipFill>
        <p:spPr>
          <a:xfrm>
            <a:off x="20000" y="1861677"/>
            <a:ext cx="11625510" cy="4869323"/>
          </a:xfrm>
          <a:prstGeom prst="rect">
            <a:avLst/>
          </a:prstGeom>
          <a:ln w="12700">
            <a:miter lim="400000"/>
          </a:ln>
        </p:spPr>
      </p:pic>
      <p:sp>
        <p:nvSpPr>
          <p:cNvPr id="128" name="-20"/>
          <p:cNvSpPr txBox="1"/>
          <p:nvPr/>
        </p:nvSpPr>
        <p:spPr>
          <a:xfrm>
            <a:off x="11437670" y="3729660"/>
            <a:ext cx="691147" cy="287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200"/>
            </a:lvl1pPr>
          </a:lstStyle>
          <a:p>
            <a:r>
              <a:t>-20</a:t>
            </a:r>
          </a:p>
        </p:txBody>
      </p:sp>
      <p:sp>
        <p:nvSpPr>
          <p:cNvPr id="129" name="-788"/>
          <p:cNvSpPr txBox="1"/>
          <p:nvPr/>
        </p:nvSpPr>
        <p:spPr>
          <a:xfrm>
            <a:off x="11569350" y="5317160"/>
            <a:ext cx="427787" cy="287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00"/>
            </a:lvl1pPr>
          </a:lstStyle>
          <a:p>
            <a:r>
              <a:t>-788</a:t>
            </a:r>
          </a:p>
        </p:txBody>
      </p:sp>
      <p:sp>
        <p:nvSpPr>
          <p:cNvPr id="130" name="+49"/>
          <p:cNvSpPr txBox="1"/>
          <p:nvPr/>
        </p:nvSpPr>
        <p:spPr>
          <a:xfrm>
            <a:off x="11595639" y="4999660"/>
            <a:ext cx="375209" cy="287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00"/>
            </a:lvl1pPr>
          </a:lstStyle>
          <a:p>
            <a:r>
              <a:t>+49</a:t>
            </a:r>
          </a:p>
        </p:txBody>
      </p:sp>
      <p:sp>
        <p:nvSpPr>
          <p:cNvPr id="131" name="+353"/>
          <p:cNvSpPr txBox="1"/>
          <p:nvPr/>
        </p:nvSpPr>
        <p:spPr>
          <a:xfrm>
            <a:off x="11553271" y="4301160"/>
            <a:ext cx="459945" cy="287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00"/>
            </a:lvl1pPr>
          </a:lstStyle>
          <a:p>
            <a:r>
              <a:t>+353</a:t>
            </a:r>
          </a:p>
        </p:txBody>
      </p:sp>
      <p:sp>
        <p:nvSpPr>
          <p:cNvPr id="132" name="+18"/>
          <p:cNvSpPr txBox="1"/>
          <p:nvPr/>
        </p:nvSpPr>
        <p:spPr>
          <a:xfrm>
            <a:off x="11595639" y="4025499"/>
            <a:ext cx="375209" cy="287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00"/>
            </a:lvl1pPr>
          </a:lstStyle>
          <a:p>
            <a:r>
              <a:t>+18</a:t>
            </a:r>
          </a:p>
        </p:txBody>
      </p:sp>
      <p:sp>
        <p:nvSpPr>
          <p:cNvPr id="133" name="-400"/>
          <p:cNvSpPr txBox="1"/>
          <p:nvPr/>
        </p:nvSpPr>
        <p:spPr>
          <a:xfrm>
            <a:off x="11555926" y="5594718"/>
            <a:ext cx="480035" cy="312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400"/>
            </a:lvl1pPr>
          </a:lstStyle>
          <a:p>
            <a:r>
              <a:t>-400</a:t>
            </a:r>
          </a:p>
        </p:txBody>
      </p:sp>
      <p:sp>
        <p:nvSpPr>
          <p:cNvPr id="134" name="http://edsight.ct.gov/SASPortal/main.do"/>
          <p:cNvSpPr txBox="1"/>
          <p:nvPr/>
        </p:nvSpPr>
        <p:spPr>
          <a:xfrm>
            <a:off x="219049" y="6412535"/>
            <a:ext cx="2940102" cy="287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00"/>
            </a:lvl1pPr>
          </a:lstStyle>
          <a:p>
            <a:r>
              <a:t>http://edsight.ct.gov/SASPortal/main.do</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3"/>
          <p:cNvSpPr txBox="1"/>
          <p:nvPr/>
        </p:nvSpPr>
        <p:spPr>
          <a:xfrm>
            <a:off x="787400" y="1447800"/>
            <a:ext cx="11658600" cy="5004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defTabSz="457200">
              <a:lnSpc>
                <a:spcPts val="4900"/>
              </a:lnSpc>
              <a:defRPr sz="2200">
                <a:latin typeface="Arial Black"/>
                <a:ea typeface="Arial Black"/>
                <a:cs typeface="Arial Black"/>
                <a:sym typeface="Arial Black"/>
              </a:defRPr>
            </a:pPr>
            <a:r>
              <a:t>4. Circle the percentage of students of color which you feel best represents the current demographics  of the Stratford School System: </a:t>
            </a:r>
            <a:endParaRPr sz="1900">
              <a:latin typeface="Arial"/>
              <a:ea typeface="Arial"/>
              <a:cs typeface="Arial"/>
              <a:sym typeface="Arial"/>
            </a:endParaRPr>
          </a:p>
          <a:p>
            <a:pPr algn="l" defTabSz="457200">
              <a:lnSpc>
                <a:spcPts val="4900"/>
              </a:lnSpc>
              <a:defRPr sz="2200">
                <a:latin typeface="Arial"/>
                <a:ea typeface="Arial"/>
                <a:cs typeface="Arial"/>
                <a:sym typeface="Arial"/>
              </a:defRPr>
            </a:pPr>
            <a:endParaRPr sz="1900">
              <a:latin typeface="Arial"/>
              <a:ea typeface="Arial"/>
              <a:cs typeface="Arial"/>
              <a:sym typeface="Arial"/>
            </a:endParaRPr>
          </a:p>
          <a:p>
            <a:pPr algn="l" defTabSz="457200">
              <a:lnSpc>
                <a:spcPts val="4900"/>
              </a:lnSpc>
              <a:defRPr sz="2200">
                <a:latin typeface="Arial"/>
                <a:ea typeface="Arial"/>
                <a:cs typeface="Arial"/>
                <a:sym typeface="Arial"/>
              </a:defRPr>
            </a:pPr>
            <a:r>
              <a:t>a. 12% </a:t>
            </a:r>
            <a:endParaRPr sz="1900"/>
          </a:p>
          <a:p>
            <a:pPr algn="l" defTabSz="457200">
              <a:lnSpc>
                <a:spcPts val="4900"/>
              </a:lnSpc>
              <a:defRPr sz="2200">
                <a:latin typeface="Arial"/>
                <a:ea typeface="Arial"/>
                <a:cs typeface="Arial"/>
                <a:sym typeface="Arial"/>
              </a:defRPr>
            </a:pPr>
            <a:r>
              <a:t>b. 25% </a:t>
            </a:r>
            <a:endParaRPr sz="1900"/>
          </a:p>
          <a:p>
            <a:pPr algn="l" defTabSz="457200">
              <a:lnSpc>
                <a:spcPts val="4900"/>
              </a:lnSpc>
              <a:defRPr sz="2200">
                <a:latin typeface="Arial"/>
                <a:ea typeface="Arial"/>
                <a:cs typeface="Arial"/>
                <a:sym typeface="Arial"/>
              </a:defRPr>
            </a:pPr>
            <a:r>
              <a:t>c. 38% </a:t>
            </a:r>
            <a:endParaRPr sz="1900"/>
          </a:p>
          <a:p>
            <a:pPr algn="l" defTabSz="457200">
              <a:lnSpc>
                <a:spcPts val="4900"/>
              </a:lnSpc>
              <a:defRPr sz="2200">
                <a:latin typeface="Arial"/>
                <a:ea typeface="Arial"/>
                <a:cs typeface="Arial"/>
                <a:sym typeface="Arial"/>
              </a:defRPr>
            </a:pPr>
            <a:r>
              <a:t>d. 46% </a:t>
            </a:r>
            <a:endParaRPr sz="1900"/>
          </a:p>
          <a:p>
            <a:pPr algn="l" defTabSz="457200">
              <a:lnSpc>
                <a:spcPts val="4900"/>
              </a:lnSpc>
              <a:defRPr sz="2200">
                <a:latin typeface="Arial"/>
                <a:ea typeface="Arial"/>
                <a:cs typeface="Arial"/>
                <a:sym typeface="Arial"/>
              </a:defRPr>
            </a:pPr>
            <a:r>
              <a:t>e. 64%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2" descr="Picture 2"/>
          <p:cNvPicPr>
            <a:picLocks noChangeAspect="1"/>
          </p:cNvPicPr>
          <p:nvPr/>
        </p:nvPicPr>
        <p:blipFill>
          <a:blip r:embed="rId2">
            <a:extLst/>
          </a:blip>
          <a:stretch>
            <a:fillRect/>
          </a:stretch>
        </p:blipFill>
        <p:spPr>
          <a:xfrm>
            <a:off x="686391" y="1705773"/>
            <a:ext cx="5282609" cy="5076027"/>
          </a:xfrm>
          <a:prstGeom prst="rect">
            <a:avLst/>
          </a:prstGeom>
          <a:ln w="12700">
            <a:miter lim="400000"/>
          </a:ln>
        </p:spPr>
      </p:pic>
      <p:pic>
        <p:nvPicPr>
          <p:cNvPr id="139" name="Picture 3" descr="Picture 3"/>
          <p:cNvPicPr>
            <a:picLocks noChangeAspect="1"/>
          </p:cNvPicPr>
          <p:nvPr/>
        </p:nvPicPr>
        <p:blipFill>
          <a:blip r:embed="rId3">
            <a:extLst/>
          </a:blip>
          <a:stretch>
            <a:fillRect/>
          </a:stretch>
        </p:blipFill>
        <p:spPr>
          <a:xfrm>
            <a:off x="6078601" y="1722790"/>
            <a:ext cx="5910201" cy="4754210"/>
          </a:xfrm>
          <a:prstGeom prst="rect">
            <a:avLst/>
          </a:prstGeom>
          <a:ln w="12700">
            <a:miter lim="400000"/>
          </a:ln>
        </p:spPr>
      </p:pic>
      <p:sp>
        <p:nvSpPr>
          <p:cNvPr id="140" name="Rectangle 10"/>
          <p:cNvSpPr txBox="1"/>
          <p:nvPr/>
        </p:nvSpPr>
        <p:spPr>
          <a:xfrm>
            <a:off x="558800" y="7620000"/>
            <a:ext cx="11658600" cy="277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b="1" u="sng">
                <a:solidFill>
                  <a:srgbClr val="0000FF"/>
                </a:solidFill>
                <a:uFill>
                  <a:solidFill>
                    <a:srgbClr val="0000FF"/>
                  </a:solidFill>
                </a:uFill>
                <a:latin typeface="+mn-lt"/>
                <a:ea typeface="+mn-ea"/>
                <a:cs typeface="+mn-cs"/>
                <a:sym typeface="Helvetica Neue"/>
                <a:hlinkClick r:id="rId4"/>
              </a:defRPr>
            </a:lvl1pPr>
          </a:lstStyle>
          <a:p>
            <a:pPr>
              <a:defRPr u="none">
                <a:solidFill>
                  <a:srgbClr val="000000"/>
                </a:solidFill>
                <a:uFillTx/>
              </a:defRPr>
            </a:pPr>
            <a:r>
              <a:rPr u="sng">
                <a:solidFill>
                  <a:srgbClr val="0000FF"/>
                </a:solidFill>
                <a:uFill>
                  <a:solidFill>
                    <a:srgbClr val="0000FF"/>
                  </a:solidFill>
                </a:uFill>
                <a:hlinkClick r:id="rId4"/>
              </a:rPr>
              <a:t>https://www.stratfordk12.org/uploaded/District/Board_of_Education/BOE_minutes_agendas/2018-2019_Min_Agenda/April_Enrollment_2019.pdf</a:t>
            </a:r>
          </a:p>
        </p:txBody>
      </p:sp>
      <p:sp>
        <p:nvSpPr>
          <p:cNvPr id="141" name="TextBox 11"/>
          <p:cNvSpPr txBox="1"/>
          <p:nvPr/>
        </p:nvSpPr>
        <p:spPr>
          <a:xfrm>
            <a:off x="2006600" y="996032"/>
            <a:ext cx="8839200"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b="1">
                <a:latin typeface="+mn-lt"/>
                <a:ea typeface="+mn-ea"/>
                <a:cs typeface="+mn-cs"/>
                <a:sym typeface="Helvetica Neue"/>
              </a:defRPr>
            </a:lvl1pPr>
          </a:lstStyle>
          <a:p>
            <a:r>
              <a:t>Enrollment as of April 2019 per SBOE website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4. Circle the percentage of students of color which you feel best represents the current demographics…"/>
          <p:cNvSpPr txBox="1"/>
          <p:nvPr/>
        </p:nvSpPr>
        <p:spPr>
          <a:xfrm>
            <a:off x="1016000" y="2049436"/>
            <a:ext cx="10429138" cy="5446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ts val="4900"/>
              </a:lnSpc>
              <a:defRPr sz="2200">
                <a:latin typeface="Arial Black"/>
                <a:ea typeface="Arial Black"/>
                <a:cs typeface="Arial Black"/>
                <a:sym typeface="Arial Black"/>
              </a:defRPr>
            </a:pPr>
            <a:r>
              <a:t>5. What percentage of Stratford school teachers do you believe are teachers of color? </a:t>
            </a:r>
          </a:p>
          <a:p>
            <a:pPr algn="l" defTabSz="457200">
              <a:lnSpc>
                <a:spcPts val="4900"/>
              </a:lnSpc>
              <a:defRPr sz="2200">
                <a:latin typeface="Arial Black"/>
                <a:ea typeface="Arial Black"/>
                <a:cs typeface="Arial Black"/>
                <a:sym typeface="Arial Black"/>
              </a:defRPr>
            </a:pPr>
            <a:endParaRPr/>
          </a:p>
          <a:p>
            <a:pPr algn="l" defTabSz="457200">
              <a:lnSpc>
                <a:spcPts val="3800"/>
              </a:lnSpc>
              <a:defRPr sz="2200">
                <a:latin typeface="Arial Black"/>
                <a:ea typeface="Arial Black"/>
                <a:cs typeface="Arial Black"/>
                <a:sym typeface="Arial Black"/>
              </a:defRPr>
            </a:pPr>
            <a:r>
              <a:t>a. 3% </a:t>
            </a:r>
            <a:endParaRPr sz="1900">
              <a:latin typeface="Arial"/>
              <a:ea typeface="Arial"/>
              <a:cs typeface="Arial"/>
              <a:sym typeface="Arial"/>
            </a:endParaRPr>
          </a:p>
          <a:p>
            <a:pPr algn="l" defTabSz="457200">
              <a:lnSpc>
                <a:spcPts val="3800"/>
              </a:lnSpc>
              <a:defRPr sz="2200">
                <a:latin typeface="Arial Black"/>
                <a:ea typeface="Arial Black"/>
                <a:cs typeface="Arial Black"/>
                <a:sym typeface="Arial Black"/>
              </a:defRPr>
            </a:pPr>
            <a:r>
              <a:t>b. 7% </a:t>
            </a:r>
            <a:endParaRPr sz="1900">
              <a:latin typeface="Arial"/>
              <a:ea typeface="Arial"/>
              <a:cs typeface="Arial"/>
              <a:sym typeface="Arial"/>
            </a:endParaRPr>
          </a:p>
          <a:p>
            <a:pPr algn="l" defTabSz="457200">
              <a:lnSpc>
                <a:spcPts val="5100"/>
              </a:lnSpc>
              <a:defRPr sz="2200">
                <a:latin typeface="Arial Black"/>
                <a:ea typeface="Arial Black"/>
                <a:cs typeface="Arial Black"/>
                <a:sym typeface="Arial Black"/>
              </a:defRPr>
            </a:pPr>
            <a:r>
              <a:t>c. 15% </a:t>
            </a:r>
            <a:endParaRPr sz="1900">
              <a:latin typeface="Arial"/>
              <a:ea typeface="Arial"/>
              <a:cs typeface="Arial"/>
              <a:sym typeface="Arial"/>
            </a:endParaRPr>
          </a:p>
          <a:p>
            <a:pPr algn="l" defTabSz="457200">
              <a:lnSpc>
                <a:spcPts val="5100"/>
              </a:lnSpc>
              <a:defRPr sz="2200">
                <a:latin typeface="Arial Black"/>
                <a:ea typeface="Arial Black"/>
                <a:cs typeface="Arial Black"/>
                <a:sym typeface="Arial Black"/>
              </a:defRPr>
            </a:pPr>
            <a:r>
              <a:t>d. 28% </a:t>
            </a:r>
            <a:endParaRPr sz="1900">
              <a:latin typeface="Arial"/>
              <a:ea typeface="Arial"/>
              <a:cs typeface="Arial"/>
              <a:sym typeface="Arial"/>
            </a:endParaRPr>
          </a:p>
          <a:p>
            <a:pPr algn="l" defTabSz="457200">
              <a:lnSpc>
                <a:spcPts val="5100"/>
              </a:lnSpc>
              <a:defRPr sz="2200">
                <a:latin typeface="Arial Black"/>
                <a:ea typeface="Arial Black"/>
                <a:cs typeface="Arial Black"/>
                <a:sym typeface="Arial Black"/>
              </a:defRPr>
            </a:pPr>
            <a:r>
              <a:t>e. 36% </a:t>
            </a:r>
            <a:endParaRPr sz="1900">
              <a:latin typeface="Arial"/>
              <a:ea typeface="Arial"/>
              <a:cs typeface="Arial"/>
              <a:sym typeface="Aria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2" descr="Picture 2"/>
          <p:cNvPicPr>
            <a:picLocks noChangeAspect="1"/>
          </p:cNvPicPr>
          <p:nvPr/>
        </p:nvPicPr>
        <p:blipFill>
          <a:blip r:embed="rId2">
            <a:extLst/>
          </a:blip>
          <a:stretch>
            <a:fillRect/>
          </a:stretch>
        </p:blipFill>
        <p:spPr>
          <a:xfrm>
            <a:off x="688546" y="2731903"/>
            <a:ext cx="11300254" cy="3554597"/>
          </a:xfrm>
          <a:prstGeom prst="rect">
            <a:avLst/>
          </a:prstGeom>
          <a:ln w="12700">
            <a:miter lim="400000"/>
          </a:ln>
        </p:spPr>
      </p:pic>
      <p:sp>
        <p:nvSpPr>
          <p:cNvPr id="146" name="http://edsight.ct.gov/SASPortal/main.do"/>
          <p:cNvSpPr txBox="1"/>
          <p:nvPr/>
        </p:nvSpPr>
        <p:spPr>
          <a:xfrm>
            <a:off x="765149" y="6285535"/>
            <a:ext cx="2940102" cy="287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00"/>
            </a:lvl1pPr>
          </a:lstStyle>
          <a:p>
            <a:r>
              <a:t>http://edsight.ct.gov/SASPortal/main.do</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Custom</PresentationFormat>
  <Paragraphs>117</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Black</vt:lpstr>
      <vt:lpstr>Calibri</vt:lpstr>
      <vt:lpstr>Helvetica Light</vt:lpstr>
      <vt:lpstr>Helvetica Neue</vt:lpstr>
      <vt:lpstr>Helvetica Neue Light</vt:lpstr>
      <vt:lpstr>Helvetica Neue Medium</vt:lpstr>
      <vt:lpstr>Helvetica Neue Thin</vt:lpstr>
      <vt:lpstr>White</vt:lpstr>
      <vt:lpstr>PowerPoint Presentation</vt:lpstr>
      <vt:lpstr>PowerPoint Presentation</vt:lpstr>
      <vt:lpstr>CARE LISTENING FORUM QUESTIONNAIRE   Please circle one of the following to the statement:  1. Are you currently:  a. Teaching in Stratford b. An administrator in Stratford  c. Tutoring in Stratford  d. Formerly any of the above  e. Retired  f. Other  2. Do you feel that Stratford schools are:  a. Urban  b. Suburban  c. Other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Veilleux, Dennis</cp:lastModifiedBy>
  <cp:revision>1</cp:revision>
  <dcterms:modified xsi:type="dcterms:W3CDTF">2019-05-24T14:38:49Z</dcterms:modified>
</cp:coreProperties>
</file>